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7" r:id="rId3"/>
    <p:sldId id="270" r:id="rId4"/>
    <p:sldId id="258" r:id="rId5"/>
    <p:sldId id="271" r:id="rId6"/>
    <p:sldId id="263" r:id="rId7"/>
    <p:sldId id="272" r:id="rId8"/>
    <p:sldId id="264" r:id="rId9"/>
    <p:sldId id="268" r:id="rId10"/>
    <p:sldId id="256" r:id="rId11"/>
    <p:sldId id="265" r:id="rId12"/>
  </p:sldIdLst>
  <p:sldSz cx="12192000" cy="6858000"/>
  <p:notesSz cx="6889750" cy="10018713"/>
  <p:custDataLst>
    <p:tags r:id="rId13"/>
  </p:custDataLst>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954" userDrawn="1">
          <p15:clr>
            <a:srgbClr val="A4A3A4"/>
          </p15:clr>
        </p15:guide>
        <p15:guide id="2" pos="220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emlayout 2 - Marker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Ingen typografi, intet git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Mellemlayout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Ingen typografi, tabelgit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2" d="100"/>
          <a:sy n="62" d="100"/>
        </p:scale>
        <p:origin x="72" y="432"/>
      </p:cViewPr>
      <p:guideLst>
        <p:guide orient="horz" pos="2954"/>
        <p:guide pos="2207"/>
      </p:guideLst>
    </p:cSldViewPr>
  </p:slideViewPr>
  <p:notesTextViewPr>
    <p:cViewPr>
      <p:scale>
        <a:sx n="1" d="1"/>
        <a:sy n="1" d="1"/>
      </p:scale>
      <p:origin x="0" y="0"/>
    </p:cViewPr>
  </p:notesTextViewPr>
  <p:sorterViewPr>
    <p:cViewPr>
      <p:scale>
        <a:sx n="90" d="100"/>
        <a:sy n="9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2FA1E34-BA9F-4861-BDE0-21EC3764354B}"/>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p>
        </p:txBody>
      </p:sp>
      <p:sp>
        <p:nvSpPr>
          <p:cNvPr id="3" name="Undertitel 2">
            <a:extLst>
              <a:ext uri="{FF2B5EF4-FFF2-40B4-BE49-F238E27FC236}">
                <a16:creationId xmlns:a16="http://schemas.microsoft.com/office/drawing/2014/main" id="{BC92A7CD-C801-4F72-8641-48E407EDC00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p>
        </p:txBody>
      </p:sp>
      <p:sp>
        <p:nvSpPr>
          <p:cNvPr id="4" name="Pladsholder til dato 3">
            <a:extLst>
              <a:ext uri="{FF2B5EF4-FFF2-40B4-BE49-F238E27FC236}">
                <a16:creationId xmlns:a16="http://schemas.microsoft.com/office/drawing/2014/main" id="{FB41828D-F4FD-493B-8F07-57990F22C67A}"/>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5" name="Pladsholder til sidefod 4">
            <a:extLst>
              <a:ext uri="{FF2B5EF4-FFF2-40B4-BE49-F238E27FC236}">
                <a16:creationId xmlns:a16="http://schemas.microsoft.com/office/drawing/2014/main" id="{83897470-A988-45E1-92DC-0CB44003800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E3A3350D-A66E-4550-87A0-F2AD27A0B9F8}"/>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80304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0A44E7-54DC-4A76-A526-6CB36A82D25F}"/>
              </a:ext>
            </a:extLst>
          </p:cNvPr>
          <p:cNvSpPr>
            <a:spLocks noGrp="1"/>
          </p:cNvSpPr>
          <p:nvPr>
            <p:ph type="title"/>
          </p:nvPr>
        </p:nvSpPr>
        <p:spPr/>
        <p:txBody>
          <a:bodyPr/>
          <a:lstStyle/>
          <a:p>
            <a:r>
              <a:rPr lang="da-DK"/>
              <a:t>Klik for at redigere titeltypografien i masteren</a:t>
            </a:r>
          </a:p>
        </p:txBody>
      </p:sp>
      <p:sp>
        <p:nvSpPr>
          <p:cNvPr id="3" name="Pladsholder til lodret titel 2">
            <a:extLst>
              <a:ext uri="{FF2B5EF4-FFF2-40B4-BE49-F238E27FC236}">
                <a16:creationId xmlns:a16="http://schemas.microsoft.com/office/drawing/2014/main" id="{CC281466-1AEE-455C-9D5D-F1918A9544E3}"/>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8B6813A-1B4C-436E-90FE-30B78D13306A}"/>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5" name="Pladsholder til sidefod 4">
            <a:extLst>
              <a:ext uri="{FF2B5EF4-FFF2-40B4-BE49-F238E27FC236}">
                <a16:creationId xmlns:a16="http://schemas.microsoft.com/office/drawing/2014/main" id="{55F4DEB6-899C-4127-9045-FA355E939C2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1860D26-96B9-4F1B-95F7-377A43783105}"/>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2911748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2A1925F2-06DC-4411-A202-FB8FCCFC43EF}"/>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p>
        </p:txBody>
      </p:sp>
      <p:sp>
        <p:nvSpPr>
          <p:cNvPr id="3" name="Pladsholder til lodret titel 2">
            <a:extLst>
              <a:ext uri="{FF2B5EF4-FFF2-40B4-BE49-F238E27FC236}">
                <a16:creationId xmlns:a16="http://schemas.microsoft.com/office/drawing/2014/main" id="{F3C96AE5-43D0-4C1E-94C8-D43FCCA5B2C5}"/>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661B4FE2-C206-44EC-8E01-A8D641810069}"/>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5" name="Pladsholder til sidefod 4">
            <a:extLst>
              <a:ext uri="{FF2B5EF4-FFF2-40B4-BE49-F238E27FC236}">
                <a16:creationId xmlns:a16="http://schemas.microsoft.com/office/drawing/2014/main" id="{7D944424-0BE2-481F-A041-3637CE9BF7B1}"/>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999D4DD9-08EA-4775-9C72-C9172248364E}"/>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1841549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0EE221E-5C15-4C99-89C2-DE0CD0BBE2C4}"/>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9282ACC7-96B2-45F1-8EF8-7C719A4A1BD6}"/>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34691A25-7464-43B1-89B8-811B6E9C63EA}"/>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5" name="Pladsholder til sidefod 4">
            <a:extLst>
              <a:ext uri="{FF2B5EF4-FFF2-40B4-BE49-F238E27FC236}">
                <a16:creationId xmlns:a16="http://schemas.microsoft.com/office/drawing/2014/main" id="{05378D8B-CE58-4414-A950-D5118EAF9EC4}"/>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8829BB4C-E0F9-4A54-BF72-5FB36243D198}"/>
              </a:ext>
            </a:extLst>
          </p:cNvPr>
          <p:cNvSpPr>
            <a:spLocks noGrp="1"/>
          </p:cNvSpPr>
          <p:nvPr>
            <p:ph type="sldNum" sz="quarter" idx="12"/>
          </p:nvPr>
        </p:nvSpPr>
        <p:spPr/>
        <p:txBody>
          <a:bodyPr/>
          <a:lstStyle/>
          <a:p>
            <a:fld id="{5837B506-0727-43BE-B4A8-EDC78B5269B0}" type="slidenum">
              <a:rPr lang="da-DK" smtClean="0"/>
              <a:t>‹nr.›</a:t>
            </a:fld>
            <a:endParaRPr lang="da-DK"/>
          </a:p>
        </p:txBody>
      </p:sp>
      <p:pic>
        <p:nvPicPr>
          <p:cNvPr id="7" name="Billede 6" descr="Et billede, der indeholder tegning, plade&#10;&#10;Automatisk genereret beskrivelse">
            <a:extLst>
              <a:ext uri="{FF2B5EF4-FFF2-40B4-BE49-F238E27FC236}">
                <a16:creationId xmlns:a16="http://schemas.microsoft.com/office/drawing/2014/main" id="{E6FB0095-02DF-4B7E-868E-CCE56C06607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940833" y="230188"/>
            <a:ext cx="1906307" cy="917851"/>
          </a:xfrm>
          <a:prstGeom prst="rect">
            <a:avLst/>
          </a:prstGeom>
        </p:spPr>
      </p:pic>
    </p:spTree>
    <p:extLst>
      <p:ext uri="{BB962C8B-B14F-4D97-AF65-F5344CB8AC3E}">
        <p14:creationId xmlns:p14="http://schemas.microsoft.com/office/powerpoint/2010/main" val="2184595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9E5C03-B69F-42BE-B055-46322BF058F7}"/>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p>
        </p:txBody>
      </p:sp>
      <p:sp>
        <p:nvSpPr>
          <p:cNvPr id="3" name="Pladsholder til tekst 2">
            <a:extLst>
              <a:ext uri="{FF2B5EF4-FFF2-40B4-BE49-F238E27FC236}">
                <a16:creationId xmlns:a16="http://schemas.microsoft.com/office/drawing/2014/main" id="{D7A0C172-8CC8-47C7-BBF6-B28BF6B1BC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53A47B83-FFC0-469E-9380-1AA1D5C2478B}"/>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5" name="Pladsholder til sidefod 4">
            <a:extLst>
              <a:ext uri="{FF2B5EF4-FFF2-40B4-BE49-F238E27FC236}">
                <a16:creationId xmlns:a16="http://schemas.microsoft.com/office/drawing/2014/main" id="{1C7E1FB3-FEE1-4B62-A2E2-80315097D276}"/>
              </a:ext>
            </a:extLst>
          </p:cNvPr>
          <p:cNvSpPr>
            <a:spLocks noGrp="1"/>
          </p:cNvSpPr>
          <p:nvPr>
            <p:ph type="ftr" sz="quarter" idx="11"/>
          </p:nvPr>
        </p:nvSpPr>
        <p:spPr/>
        <p:txBody>
          <a:bodyPr/>
          <a:lstStyle/>
          <a:p>
            <a:endParaRPr lang="da-DK"/>
          </a:p>
        </p:txBody>
      </p:sp>
      <p:sp>
        <p:nvSpPr>
          <p:cNvPr id="6" name="Pladsholder til slidenummer 5">
            <a:extLst>
              <a:ext uri="{FF2B5EF4-FFF2-40B4-BE49-F238E27FC236}">
                <a16:creationId xmlns:a16="http://schemas.microsoft.com/office/drawing/2014/main" id="{7CEBB5D0-3763-432F-8918-2E37469A1FB2}"/>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2986437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5D5D40-F20E-46F7-9516-EBB033726EC8}"/>
              </a:ext>
            </a:extLst>
          </p:cNvPr>
          <p:cNvSpPr>
            <a:spLocks noGrp="1"/>
          </p:cNvSpPr>
          <p:nvPr>
            <p:ph type="title"/>
          </p:nvPr>
        </p:nvSpPr>
        <p:spPr/>
        <p:txBody>
          <a:bodyPr/>
          <a:lstStyle/>
          <a:p>
            <a:r>
              <a:rPr lang="da-DK"/>
              <a:t>Klik for at redigere titeltypografien i masteren</a:t>
            </a:r>
          </a:p>
        </p:txBody>
      </p:sp>
      <p:sp>
        <p:nvSpPr>
          <p:cNvPr id="3" name="Pladsholder til indhold 2">
            <a:extLst>
              <a:ext uri="{FF2B5EF4-FFF2-40B4-BE49-F238E27FC236}">
                <a16:creationId xmlns:a16="http://schemas.microsoft.com/office/drawing/2014/main" id="{0D7F0DF4-4A65-4556-98B9-BBB9768419EA}"/>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a:extLst>
              <a:ext uri="{FF2B5EF4-FFF2-40B4-BE49-F238E27FC236}">
                <a16:creationId xmlns:a16="http://schemas.microsoft.com/office/drawing/2014/main" id="{42C13879-C20E-4571-B6A8-20F1E3913FBF}"/>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dato 4">
            <a:extLst>
              <a:ext uri="{FF2B5EF4-FFF2-40B4-BE49-F238E27FC236}">
                <a16:creationId xmlns:a16="http://schemas.microsoft.com/office/drawing/2014/main" id="{9749F3C1-6304-4EED-B468-9674221537BA}"/>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6" name="Pladsholder til sidefod 5">
            <a:extLst>
              <a:ext uri="{FF2B5EF4-FFF2-40B4-BE49-F238E27FC236}">
                <a16:creationId xmlns:a16="http://schemas.microsoft.com/office/drawing/2014/main" id="{0FEB9080-D2C5-4B69-AD6C-94CB27A43317}"/>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75BA9A07-01A4-4D39-8524-0A8B70E966B6}"/>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3816590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F1D2343-3667-4A4A-996D-DB17DF032ED7}"/>
              </a:ext>
            </a:extLst>
          </p:cNvPr>
          <p:cNvSpPr>
            <a:spLocks noGrp="1"/>
          </p:cNvSpPr>
          <p:nvPr>
            <p:ph type="title"/>
          </p:nvPr>
        </p:nvSpPr>
        <p:spPr>
          <a:xfrm>
            <a:off x="839788" y="365125"/>
            <a:ext cx="10515600" cy="1325563"/>
          </a:xfrm>
        </p:spPr>
        <p:txBody>
          <a:bodyPr/>
          <a:lstStyle/>
          <a:p>
            <a:r>
              <a:rPr lang="da-DK"/>
              <a:t>Klik for at redigere titeltypografien i masteren</a:t>
            </a:r>
          </a:p>
        </p:txBody>
      </p:sp>
      <p:sp>
        <p:nvSpPr>
          <p:cNvPr id="3" name="Pladsholder til tekst 2">
            <a:extLst>
              <a:ext uri="{FF2B5EF4-FFF2-40B4-BE49-F238E27FC236}">
                <a16:creationId xmlns:a16="http://schemas.microsoft.com/office/drawing/2014/main" id="{18C477E0-C745-42BC-81C8-AE7C35823C5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3DDD3AF0-52C1-42AF-8878-F77BBA5B5E0A}"/>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a:extLst>
              <a:ext uri="{FF2B5EF4-FFF2-40B4-BE49-F238E27FC236}">
                <a16:creationId xmlns:a16="http://schemas.microsoft.com/office/drawing/2014/main" id="{0E09E815-81AD-4D72-8A39-B9C66D51DC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E3A838CF-AA27-4EAD-9C8B-47A82A988635}"/>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7" name="Pladsholder til dato 6">
            <a:extLst>
              <a:ext uri="{FF2B5EF4-FFF2-40B4-BE49-F238E27FC236}">
                <a16:creationId xmlns:a16="http://schemas.microsoft.com/office/drawing/2014/main" id="{22E3F737-93D8-4379-84C2-118E297DA58A}"/>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8" name="Pladsholder til sidefod 7">
            <a:extLst>
              <a:ext uri="{FF2B5EF4-FFF2-40B4-BE49-F238E27FC236}">
                <a16:creationId xmlns:a16="http://schemas.microsoft.com/office/drawing/2014/main" id="{442E2815-96C9-4090-869F-5D39E6802F34}"/>
              </a:ext>
            </a:extLst>
          </p:cNvPr>
          <p:cNvSpPr>
            <a:spLocks noGrp="1"/>
          </p:cNvSpPr>
          <p:nvPr>
            <p:ph type="ftr" sz="quarter" idx="11"/>
          </p:nvPr>
        </p:nvSpPr>
        <p:spPr/>
        <p:txBody>
          <a:bodyPr/>
          <a:lstStyle/>
          <a:p>
            <a:endParaRPr lang="da-DK"/>
          </a:p>
        </p:txBody>
      </p:sp>
      <p:sp>
        <p:nvSpPr>
          <p:cNvPr id="9" name="Pladsholder til slidenummer 8">
            <a:extLst>
              <a:ext uri="{FF2B5EF4-FFF2-40B4-BE49-F238E27FC236}">
                <a16:creationId xmlns:a16="http://schemas.microsoft.com/office/drawing/2014/main" id="{92EE248B-013C-450E-B0C9-B62503A5FA54}"/>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4116814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4891485-862D-4010-BEC9-91B127121951}"/>
              </a:ext>
            </a:extLst>
          </p:cNvPr>
          <p:cNvSpPr>
            <a:spLocks noGrp="1"/>
          </p:cNvSpPr>
          <p:nvPr>
            <p:ph type="title"/>
          </p:nvPr>
        </p:nvSpPr>
        <p:spPr/>
        <p:txBody>
          <a:bodyPr/>
          <a:lstStyle/>
          <a:p>
            <a:r>
              <a:rPr lang="da-DK"/>
              <a:t>Klik for at redigere titeltypografien i masteren</a:t>
            </a:r>
          </a:p>
        </p:txBody>
      </p:sp>
      <p:sp>
        <p:nvSpPr>
          <p:cNvPr id="3" name="Pladsholder til dato 2">
            <a:extLst>
              <a:ext uri="{FF2B5EF4-FFF2-40B4-BE49-F238E27FC236}">
                <a16:creationId xmlns:a16="http://schemas.microsoft.com/office/drawing/2014/main" id="{91FAA7AF-46F0-42C2-8350-0955665BFD67}"/>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4" name="Pladsholder til sidefod 3">
            <a:extLst>
              <a:ext uri="{FF2B5EF4-FFF2-40B4-BE49-F238E27FC236}">
                <a16:creationId xmlns:a16="http://schemas.microsoft.com/office/drawing/2014/main" id="{69EAD464-A568-4C5D-B340-8B8620FDEFB1}"/>
              </a:ext>
            </a:extLst>
          </p:cNvPr>
          <p:cNvSpPr>
            <a:spLocks noGrp="1"/>
          </p:cNvSpPr>
          <p:nvPr>
            <p:ph type="ftr" sz="quarter" idx="11"/>
          </p:nvPr>
        </p:nvSpPr>
        <p:spPr/>
        <p:txBody>
          <a:bodyPr/>
          <a:lstStyle/>
          <a:p>
            <a:endParaRPr lang="da-DK"/>
          </a:p>
        </p:txBody>
      </p:sp>
      <p:sp>
        <p:nvSpPr>
          <p:cNvPr id="5" name="Pladsholder til slidenummer 4">
            <a:extLst>
              <a:ext uri="{FF2B5EF4-FFF2-40B4-BE49-F238E27FC236}">
                <a16:creationId xmlns:a16="http://schemas.microsoft.com/office/drawing/2014/main" id="{ECB71436-2F93-4359-82A6-5A567719DF70}"/>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97906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03330269-73B7-44F6-8FAD-3E654A20777D}"/>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3" name="Pladsholder til sidefod 2">
            <a:extLst>
              <a:ext uri="{FF2B5EF4-FFF2-40B4-BE49-F238E27FC236}">
                <a16:creationId xmlns:a16="http://schemas.microsoft.com/office/drawing/2014/main" id="{4A391283-2C2C-4902-B703-57D579EDB886}"/>
              </a:ext>
            </a:extLst>
          </p:cNvPr>
          <p:cNvSpPr>
            <a:spLocks noGrp="1"/>
          </p:cNvSpPr>
          <p:nvPr>
            <p:ph type="ftr" sz="quarter" idx="11"/>
          </p:nvPr>
        </p:nvSpPr>
        <p:spPr/>
        <p:txBody>
          <a:bodyPr/>
          <a:lstStyle/>
          <a:p>
            <a:endParaRPr lang="da-DK"/>
          </a:p>
        </p:txBody>
      </p:sp>
      <p:sp>
        <p:nvSpPr>
          <p:cNvPr id="4" name="Pladsholder til slidenummer 3">
            <a:extLst>
              <a:ext uri="{FF2B5EF4-FFF2-40B4-BE49-F238E27FC236}">
                <a16:creationId xmlns:a16="http://schemas.microsoft.com/office/drawing/2014/main" id="{E8A3D196-D49D-40B1-96E4-9494ED0BC8E3}"/>
              </a:ext>
            </a:extLst>
          </p:cNvPr>
          <p:cNvSpPr>
            <a:spLocks noGrp="1"/>
          </p:cNvSpPr>
          <p:nvPr>
            <p:ph type="sldNum" sz="quarter" idx="12"/>
          </p:nvPr>
        </p:nvSpPr>
        <p:spPr/>
        <p:txBody>
          <a:bodyPr/>
          <a:lstStyle/>
          <a:p>
            <a:fld id="{5837B506-0727-43BE-B4A8-EDC78B5269B0}" type="slidenum">
              <a:rPr lang="da-DK" smtClean="0"/>
              <a:t>‹nr.›</a:t>
            </a:fld>
            <a:endParaRPr lang="da-DK"/>
          </a:p>
        </p:txBody>
      </p:sp>
      <p:pic>
        <p:nvPicPr>
          <p:cNvPr id="5" name="Billede 4" descr="Et billede, der indeholder tegning, plade&#10;&#10;Automatisk genereret beskrivelse">
            <a:extLst>
              <a:ext uri="{FF2B5EF4-FFF2-40B4-BE49-F238E27FC236}">
                <a16:creationId xmlns:a16="http://schemas.microsoft.com/office/drawing/2014/main" id="{F044A133-F348-4DF3-871A-27591CACA62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58846" y="230189"/>
            <a:ext cx="1488294" cy="716586"/>
          </a:xfrm>
          <a:prstGeom prst="rect">
            <a:avLst/>
          </a:prstGeom>
        </p:spPr>
      </p:pic>
    </p:spTree>
    <p:extLst>
      <p:ext uri="{BB962C8B-B14F-4D97-AF65-F5344CB8AC3E}">
        <p14:creationId xmlns:p14="http://schemas.microsoft.com/office/powerpoint/2010/main" val="177196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7303E1-03E5-4DBC-AB47-D5E96A791387}"/>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indhold 2">
            <a:extLst>
              <a:ext uri="{FF2B5EF4-FFF2-40B4-BE49-F238E27FC236}">
                <a16:creationId xmlns:a16="http://schemas.microsoft.com/office/drawing/2014/main" id="{C01185C0-F615-47A7-9808-275CD95F5D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a:extLst>
              <a:ext uri="{FF2B5EF4-FFF2-40B4-BE49-F238E27FC236}">
                <a16:creationId xmlns:a16="http://schemas.microsoft.com/office/drawing/2014/main" id="{E3CDEFAA-E8CE-4A08-8A70-FC6A2BC8791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6404AA81-23B1-42C7-BBAF-1E8743AF6E2D}"/>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6" name="Pladsholder til sidefod 5">
            <a:extLst>
              <a:ext uri="{FF2B5EF4-FFF2-40B4-BE49-F238E27FC236}">
                <a16:creationId xmlns:a16="http://schemas.microsoft.com/office/drawing/2014/main" id="{C8F5B03B-DAA5-4B6B-ABFA-00859A17CFFE}"/>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C9ABFB76-5B53-4763-BA17-6B61B873ABC7}"/>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142667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EEB8D9-065D-4BAB-8ED1-D58953FAFAD2}"/>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p>
        </p:txBody>
      </p:sp>
      <p:sp>
        <p:nvSpPr>
          <p:cNvPr id="3" name="Pladsholder til billede 2">
            <a:extLst>
              <a:ext uri="{FF2B5EF4-FFF2-40B4-BE49-F238E27FC236}">
                <a16:creationId xmlns:a16="http://schemas.microsoft.com/office/drawing/2014/main" id="{C360D6E8-61A6-4C9E-8BEB-E12F427FF73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a:extLst>
              <a:ext uri="{FF2B5EF4-FFF2-40B4-BE49-F238E27FC236}">
                <a16:creationId xmlns:a16="http://schemas.microsoft.com/office/drawing/2014/main" id="{6A18E5EC-79A9-4B81-84B5-4D9B4CA74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BAC7B8C-9E29-4B11-93A0-7C42AFEA0D72}"/>
              </a:ext>
            </a:extLst>
          </p:cNvPr>
          <p:cNvSpPr>
            <a:spLocks noGrp="1"/>
          </p:cNvSpPr>
          <p:nvPr>
            <p:ph type="dt" sz="half" idx="10"/>
          </p:nvPr>
        </p:nvSpPr>
        <p:spPr/>
        <p:txBody>
          <a:bodyPr/>
          <a:lstStyle/>
          <a:p>
            <a:fld id="{C6CE64C1-4F78-4FB4-B247-7CE964A631AF}" type="datetimeFigureOut">
              <a:rPr lang="da-DK" smtClean="0"/>
              <a:t>22-12-2019</a:t>
            </a:fld>
            <a:endParaRPr lang="da-DK"/>
          </a:p>
        </p:txBody>
      </p:sp>
      <p:sp>
        <p:nvSpPr>
          <p:cNvPr id="6" name="Pladsholder til sidefod 5">
            <a:extLst>
              <a:ext uri="{FF2B5EF4-FFF2-40B4-BE49-F238E27FC236}">
                <a16:creationId xmlns:a16="http://schemas.microsoft.com/office/drawing/2014/main" id="{C32B9C2B-3C9C-4385-82A9-B251828D7D1B}"/>
              </a:ext>
            </a:extLst>
          </p:cNvPr>
          <p:cNvSpPr>
            <a:spLocks noGrp="1"/>
          </p:cNvSpPr>
          <p:nvPr>
            <p:ph type="ftr" sz="quarter" idx="11"/>
          </p:nvPr>
        </p:nvSpPr>
        <p:spPr/>
        <p:txBody>
          <a:bodyPr/>
          <a:lstStyle/>
          <a:p>
            <a:endParaRPr lang="da-DK"/>
          </a:p>
        </p:txBody>
      </p:sp>
      <p:sp>
        <p:nvSpPr>
          <p:cNvPr id="7" name="Pladsholder til slidenummer 6">
            <a:extLst>
              <a:ext uri="{FF2B5EF4-FFF2-40B4-BE49-F238E27FC236}">
                <a16:creationId xmlns:a16="http://schemas.microsoft.com/office/drawing/2014/main" id="{A12AD0AF-84E4-4274-8DEE-704067FD439D}"/>
              </a:ext>
            </a:extLst>
          </p:cNvPr>
          <p:cNvSpPr>
            <a:spLocks noGrp="1"/>
          </p:cNvSpPr>
          <p:nvPr>
            <p:ph type="sldNum" sz="quarter" idx="12"/>
          </p:nvPr>
        </p:nvSpPr>
        <p:spPr/>
        <p:txBody>
          <a:bodyPr/>
          <a:lstStyle/>
          <a:p>
            <a:fld id="{5837B506-0727-43BE-B4A8-EDC78B5269B0}" type="slidenum">
              <a:rPr lang="da-DK" smtClean="0"/>
              <a:t>‹nr.›</a:t>
            </a:fld>
            <a:endParaRPr lang="da-DK"/>
          </a:p>
        </p:txBody>
      </p:sp>
    </p:spTree>
    <p:extLst>
      <p:ext uri="{BB962C8B-B14F-4D97-AF65-F5344CB8AC3E}">
        <p14:creationId xmlns:p14="http://schemas.microsoft.com/office/powerpoint/2010/main" val="8052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1463AA7D-8AD8-4805-A4E0-4736E1241F2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p>
        </p:txBody>
      </p:sp>
      <p:sp>
        <p:nvSpPr>
          <p:cNvPr id="3" name="Pladsholder til tekst 2">
            <a:extLst>
              <a:ext uri="{FF2B5EF4-FFF2-40B4-BE49-F238E27FC236}">
                <a16:creationId xmlns:a16="http://schemas.microsoft.com/office/drawing/2014/main" id="{71DFAD8D-6C8F-429B-A73D-74D711C19F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dato 3">
            <a:extLst>
              <a:ext uri="{FF2B5EF4-FFF2-40B4-BE49-F238E27FC236}">
                <a16:creationId xmlns:a16="http://schemas.microsoft.com/office/drawing/2014/main" id="{CD514DB2-70B2-41D2-AB4D-6264617A45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CE64C1-4F78-4FB4-B247-7CE964A631AF}" type="datetimeFigureOut">
              <a:rPr lang="da-DK" smtClean="0"/>
              <a:t>22-12-2019</a:t>
            </a:fld>
            <a:endParaRPr lang="da-DK"/>
          </a:p>
        </p:txBody>
      </p:sp>
      <p:sp>
        <p:nvSpPr>
          <p:cNvPr id="5" name="Pladsholder til sidefod 4">
            <a:extLst>
              <a:ext uri="{FF2B5EF4-FFF2-40B4-BE49-F238E27FC236}">
                <a16:creationId xmlns:a16="http://schemas.microsoft.com/office/drawing/2014/main" id="{C3E82DDF-FEC2-49BF-8216-B8C77DDB07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a-DK"/>
          </a:p>
        </p:txBody>
      </p:sp>
      <p:sp>
        <p:nvSpPr>
          <p:cNvPr id="6" name="Pladsholder til slidenummer 5">
            <a:extLst>
              <a:ext uri="{FF2B5EF4-FFF2-40B4-BE49-F238E27FC236}">
                <a16:creationId xmlns:a16="http://schemas.microsoft.com/office/drawing/2014/main" id="{F29E63C3-FBAB-4BF3-A80C-749B5D1DC30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37B506-0727-43BE-B4A8-EDC78B5269B0}" type="slidenum">
              <a:rPr lang="da-DK" smtClean="0"/>
              <a:t>‹nr.›</a:t>
            </a:fld>
            <a:endParaRPr lang="da-DK"/>
          </a:p>
        </p:txBody>
      </p:sp>
    </p:spTree>
    <p:extLst>
      <p:ext uri="{BB962C8B-B14F-4D97-AF65-F5344CB8AC3E}">
        <p14:creationId xmlns:p14="http://schemas.microsoft.com/office/powerpoint/2010/main" val="2603734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0" i="0" u="none"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u="none"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8C31BF3-2316-4B37-B33C-26E51CA8C6FC}"/>
              </a:ext>
            </a:extLst>
          </p:cNvPr>
          <p:cNvSpPr>
            <a:spLocks noGrp="1"/>
          </p:cNvSpPr>
          <p:nvPr>
            <p:ph type="ctrTitle"/>
          </p:nvPr>
        </p:nvSpPr>
        <p:spPr>
          <a:xfrm>
            <a:off x="859536" y="1603513"/>
            <a:ext cx="9875520" cy="1615416"/>
          </a:xfrm>
        </p:spPr>
        <p:txBody>
          <a:bodyPr>
            <a:noAutofit/>
          </a:bodyPr>
          <a:lstStyle/>
          <a:p>
            <a:pPr algn="l"/>
            <a:r>
              <a:rPr lang="da-DK" sz="6600" dirty="0"/>
              <a:t>Plancher til strategiarbejdet</a:t>
            </a:r>
          </a:p>
        </p:txBody>
      </p:sp>
      <p:sp>
        <p:nvSpPr>
          <p:cNvPr id="3" name="Undertitel 2">
            <a:extLst>
              <a:ext uri="{FF2B5EF4-FFF2-40B4-BE49-F238E27FC236}">
                <a16:creationId xmlns:a16="http://schemas.microsoft.com/office/drawing/2014/main" id="{A9B57645-C8DF-421E-B8F1-EB2E52AB54FB}"/>
              </a:ext>
            </a:extLst>
          </p:cNvPr>
          <p:cNvSpPr>
            <a:spLocks noGrp="1"/>
          </p:cNvSpPr>
          <p:nvPr>
            <p:ph type="subTitle" idx="1"/>
          </p:nvPr>
        </p:nvSpPr>
        <p:spPr>
          <a:xfrm>
            <a:off x="859536" y="3639072"/>
            <a:ext cx="9875520" cy="2276203"/>
          </a:xfrm>
        </p:spPr>
        <p:txBody>
          <a:bodyPr>
            <a:normAutofit fontScale="92500"/>
          </a:bodyPr>
          <a:lstStyle/>
          <a:p>
            <a:pPr algn="l"/>
            <a:r>
              <a:rPr lang="da-DK" dirty="0" err="1"/>
              <a:t>Omverdensanalysen</a:t>
            </a:r>
            <a:r>
              <a:rPr lang="da-DK" dirty="0"/>
              <a:t> PEST</a:t>
            </a:r>
          </a:p>
          <a:p>
            <a:pPr algn="l"/>
            <a:r>
              <a:rPr lang="da-DK" dirty="0"/>
              <a:t>Interessentanalysen</a:t>
            </a:r>
          </a:p>
          <a:p>
            <a:pPr algn="l"/>
            <a:r>
              <a:rPr lang="da-DK" dirty="0"/>
              <a:t>Forretningsmodellen</a:t>
            </a:r>
          </a:p>
          <a:p>
            <a:pPr algn="l"/>
            <a:r>
              <a:rPr lang="da-DK" dirty="0"/>
              <a:t>Den opsamlende analyse af styrker, svagheder, eksterne muligheder og trusler, SWOT</a:t>
            </a:r>
          </a:p>
          <a:p>
            <a:pPr algn="l"/>
            <a:r>
              <a:rPr lang="da-DK" dirty="0"/>
              <a:t>Planchen til de strategiske mål, TOWS</a:t>
            </a:r>
          </a:p>
          <a:p>
            <a:pPr algn="l"/>
            <a:endParaRPr lang="da-DK" dirty="0"/>
          </a:p>
          <a:p>
            <a:pPr algn="l"/>
            <a:endParaRPr lang="da-DK" dirty="0"/>
          </a:p>
          <a:p>
            <a:pPr algn="l"/>
            <a:endParaRPr lang="da-DK" dirty="0"/>
          </a:p>
          <a:p>
            <a:pPr algn="l"/>
            <a:endParaRPr lang="da-DK" dirty="0"/>
          </a:p>
        </p:txBody>
      </p:sp>
      <p:pic>
        <p:nvPicPr>
          <p:cNvPr id="6" name="Billede 5" descr="Et billede, der indeholder tegning, plade&#10;&#10;Automatisk genereret beskrivelse">
            <a:extLst>
              <a:ext uri="{FF2B5EF4-FFF2-40B4-BE49-F238E27FC236}">
                <a16:creationId xmlns:a16="http://schemas.microsoft.com/office/drawing/2014/main" id="{45F0AD3B-A953-4A1B-AA7C-AAC3359865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629649" y="573889"/>
            <a:ext cx="2531691" cy="1218962"/>
          </a:xfrm>
          <a:prstGeom prst="rect">
            <a:avLst/>
          </a:prstGeom>
        </p:spPr>
      </p:pic>
    </p:spTree>
    <p:extLst>
      <p:ext uri="{BB962C8B-B14F-4D97-AF65-F5344CB8AC3E}">
        <p14:creationId xmlns:p14="http://schemas.microsoft.com/office/powerpoint/2010/main" val="37231294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73A28921-9F29-47E7-A863-7F0B3790D340}"/>
              </a:ext>
            </a:extLst>
          </p:cNvPr>
          <p:cNvGrpSpPr/>
          <p:nvPr/>
        </p:nvGrpSpPr>
        <p:grpSpPr>
          <a:xfrm>
            <a:off x="1321869" y="1479560"/>
            <a:ext cx="9548261" cy="4531434"/>
            <a:chOff x="1078029" y="1848050"/>
            <a:chExt cx="9548261" cy="4531434"/>
          </a:xfrm>
        </p:grpSpPr>
        <p:sp>
          <p:nvSpPr>
            <p:cNvPr id="4" name="Rektangel 3">
              <a:extLst>
                <a:ext uri="{FF2B5EF4-FFF2-40B4-BE49-F238E27FC236}">
                  <a16:creationId xmlns:a16="http://schemas.microsoft.com/office/drawing/2014/main" id="{86CC31C4-B283-44FF-992B-74941C579F87}"/>
                </a:ext>
              </a:extLst>
            </p:cNvPr>
            <p:cNvSpPr/>
            <p:nvPr/>
          </p:nvSpPr>
          <p:spPr>
            <a:xfrm>
              <a:off x="1078029" y="4113767"/>
              <a:ext cx="5017971" cy="22657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Eksterne muligheder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5" name="Rektangel 4">
              <a:extLst>
                <a:ext uri="{FF2B5EF4-FFF2-40B4-BE49-F238E27FC236}">
                  <a16:creationId xmlns:a16="http://schemas.microsoft.com/office/drawing/2014/main" id="{B89396DF-9300-4B30-8CFB-A35552C5C7F6}"/>
                </a:ext>
              </a:extLst>
            </p:cNvPr>
            <p:cNvSpPr/>
            <p:nvPr/>
          </p:nvSpPr>
          <p:spPr>
            <a:xfrm>
              <a:off x="6096000" y="4099984"/>
              <a:ext cx="4530290" cy="22657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Eksterne trusler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0" name="Rektangel 9">
              <a:extLst>
                <a:ext uri="{FF2B5EF4-FFF2-40B4-BE49-F238E27FC236}">
                  <a16:creationId xmlns:a16="http://schemas.microsoft.com/office/drawing/2014/main" id="{BA338B57-1CDD-4C4B-B095-86D2DF79C2DF}"/>
                </a:ext>
              </a:extLst>
            </p:cNvPr>
            <p:cNvSpPr/>
            <p:nvPr/>
          </p:nvSpPr>
          <p:spPr>
            <a:xfrm>
              <a:off x="1078029" y="1848051"/>
              <a:ext cx="5017971" cy="22657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Interne styrker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1" name="Rektangel 10">
              <a:extLst>
                <a:ext uri="{FF2B5EF4-FFF2-40B4-BE49-F238E27FC236}">
                  <a16:creationId xmlns:a16="http://schemas.microsoft.com/office/drawing/2014/main" id="{004F6655-9C63-411B-A0E5-A15B49F5ACEB}"/>
                </a:ext>
              </a:extLst>
            </p:cNvPr>
            <p:cNvSpPr/>
            <p:nvPr/>
          </p:nvSpPr>
          <p:spPr>
            <a:xfrm>
              <a:off x="6095999" y="1848050"/>
              <a:ext cx="4530291" cy="226571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Interne svagheder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grpSp>
      <p:sp>
        <p:nvSpPr>
          <p:cNvPr id="12" name="Tekstfelt 11">
            <a:extLst>
              <a:ext uri="{FF2B5EF4-FFF2-40B4-BE49-F238E27FC236}">
                <a16:creationId xmlns:a16="http://schemas.microsoft.com/office/drawing/2014/main" id="{3C17B1D7-615B-4453-ACF3-40DF8593D48A}"/>
              </a:ext>
            </a:extLst>
          </p:cNvPr>
          <p:cNvSpPr txBox="1"/>
          <p:nvPr/>
        </p:nvSpPr>
        <p:spPr>
          <a:xfrm>
            <a:off x="1321869" y="493063"/>
            <a:ext cx="1862356" cy="707886"/>
          </a:xfrm>
          <a:prstGeom prst="rect">
            <a:avLst/>
          </a:prstGeom>
          <a:noFill/>
        </p:spPr>
        <p:txBody>
          <a:bodyPr wrap="square" rtlCol="0">
            <a:spAutoFit/>
          </a:bodyPr>
          <a:lstStyle/>
          <a:p>
            <a:r>
              <a:rPr lang="da-DK" sz="4000" b="1" i="1" dirty="0">
                <a:solidFill>
                  <a:schemeClr val="accent6">
                    <a:lumMod val="75000"/>
                  </a:schemeClr>
                </a:solidFill>
              </a:rPr>
              <a:t>SWOT</a:t>
            </a:r>
          </a:p>
        </p:txBody>
      </p:sp>
    </p:spTree>
    <p:extLst>
      <p:ext uri="{BB962C8B-B14F-4D97-AF65-F5344CB8AC3E}">
        <p14:creationId xmlns:p14="http://schemas.microsoft.com/office/powerpoint/2010/main" val="39908298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6CC31C4-B283-44FF-992B-74941C579F87}"/>
              </a:ext>
            </a:extLst>
          </p:cNvPr>
          <p:cNvSpPr/>
          <p:nvPr/>
        </p:nvSpPr>
        <p:spPr>
          <a:xfrm>
            <a:off x="3505622" y="805344"/>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Eksterne muligheder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5" name="Rektangel 4">
            <a:extLst>
              <a:ext uri="{FF2B5EF4-FFF2-40B4-BE49-F238E27FC236}">
                <a16:creationId xmlns:a16="http://schemas.microsoft.com/office/drawing/2014/main" id="{B89396DF-9300-4B30-8CFB-A35552C5C7F6}"/>
              </a:ext>
            </a:extLst>
          </p:cNvPr>
          <p:cNvSpPr/>
          <p:nvPr/>
        </p:nvSpPr>
        <p:spPr>
          <a:xfrm>
            <a:off x="7751763" y="806742"/>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Eksterne trusler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6" name="Rektangel 5">
            <a:extLst>
              <a:ext uri="{FF2B5EF4-FFF2-40B4-BE49-F238E27FC236}">
                <a16:creationId xmlns:a16="http://schemas.microsoft.com/office/drawing/2014/main" id="{37ADD2B3-9D9E-4179-B2D4-E88C036545C1}"/>
              </a:ext>
            </a:extLst>
          </p:cNvPr>
          <p:cNvSpPr/>
          <p:nvPr/>
        </p:nvSpPr>
        <p:spPr>
          <a:xfrm>
            <a:off x="7751763" y="2745997"/>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Brug jeres styrker til at minimere trusler</a:t>
            </a:r>
          </a:p>
        </p:txBody>
      </p:sp>
      <p:sp>
        <p:nvSpPr>
          <p:cNvPr id="7" name="Rektangel 6">
            <a:extLst>
              <a:ext uri="{FF2B5EF4-FFF2-40B4-BE49-F238E27FC236}">
                <a16:creationId xmlns:a16="http://schemas.microsoft.com/office/drawing/2014/main" id="{EEB4B3FC-8319-46E8-95E5-649D2C77FDA3}"/>
              </a:ext>
            </a:extLst>
          </p:cNvPr>
          <p:cNvSpPr/>
          <p:nvPr/>
        </p:nvSpPr>
        <p:spPr>
          <a:xfrm>
            <a:off x="3505622" y="2739006"/>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Brug jeres styrker til at maksimere muligheder</a:t>
            </a:r>
          </a:p>
        </p:txBody>
      </p:sp>
      <p:sp>
        <p:nvSpPr>
          <p:cNvPr id="8" name="Rektangel 7">
            <a:extLst>
              <a:ext uri="{FF2B5EF4-FFF2-40B4-BE49-F238E27FC236}">
                <a16:creationId xmlns:a16="http://schemas.microsoft.com/office/drawing/2014/main" id="{3D19D2BE-661A-461F-B1FB-C75E75C614E5}"/>
              </a:ext>
            </a:extLst>
          </p:cNvPr>
          <p:cNvSpPr/>
          <p:nvPr/>
        </p:nvSpPr>
        <p:spPr>
          <a:xfrm>
            <a:off x="3505622" y="4678260"/>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Brug mulighederne til at minimere svagheder</a:t>
            </a:r>
          </a:p>
        </p:txBody>
      </p:sp>
      <p:sp>
        <p:nvSpPr>
          <p:cNvPr id="9" name="Rektangel 8">
            <a:extLst>
              <a:ext uri="{FF2B5EF4-FFF2-40B4-BE49-F238E27FC236}">
                <a16:creationId xmlns:a16="http://schemas.microsoft.com/office/drawing/2014/main" id="{C5564F41-BF98-421C-BF9D-7E09697541F4}"/>
              </a:ext>
            </a:extLst>
          </p:cNvPr>
          <p:cNvSpPr/>
          <p:nvPr/>
        </p:nvSpPr>
        <p:spPr>
          <a:xfrm>
            <a:off x="7751763" y="4679658"/>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Minimer svagheder for at undgå trusler</a:t>
            </a:r>
          </a:p>
        </p:txBody>
      </p:sp>
      <p:sp>
        <p:nvSpPr>
          <p:cNvPr id="10" name="Rektangel 9">
            <a:extLst>
              <a:ext uri="{FF2B5EF4-FFF2-40B4-BE49-F238E27FC236}">
                <a16:creationId xmlns:a16="http://schemas.microsoft.com/office/drawing/2014/main" id="{BA338B57-1CDD-4C4B-B095-86D2DF79C2DF}"/>
              </a:ext>
            </a:extLst>
          </p:cNvPr>
          <p:cNvSpPr/>
          <p:nvPr/>
        </p:nvSpPr>
        <p:spPr>
          <a:xfrm>
            <a:off x="286522" y="2744160"/>
            <a:ext cx="3217091" cy="19453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Interne styrker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1" name="Rektangel 10">
            <a:extLst>
              <a:ext uri="{FF2B5EF4-FFF2-40B4-BE49-F238E27FC236}">
                <a16:creationId xmlns:a16="http://schemas.microsoft.com/office/drawing/2014/main" id="{004F6655-9C63-411B-A0E5-A15B49F5ACEB}"/>
              </a:ext>
            </a:extLst>
          </p:cNvPr>
          <p:cNvSpPr/>
          <p:nvPr/>
        </p:nvSpPr>
        <p:spPr>
          <a:xfrm>
            <a:off x="286522" y="4689475"/>
            <a:ext cx="3217091" cy="19245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Interne svagheder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2" name="Tekstfelt 11">
            <a:extLst>
              <a:ext uri="{FF2B5EF4-FFF2-40B4-BE49-F238E27FC236}">
                <a16:creationId xmlns:a16="http://schemas.microsoft.com/office/drawing/2014/main" id="{3C17B1D7-615B-4453-ACF3-40DF8593D48A}"/>
              </a:ext>
            </a:extLst>
          </p:cNvPr>
          <p:cNvSpPr txBox="1"/>
          <p:nvPr/>
        </p:nvSpPr>
        <p:spPr>
          <a:xfrm>
            <a:off x="711084" y="588046"/>
            <a:ext cx="1862356" cy="707886"/>
          </a:xfrm>
          <a:prstGeom prst="rect">
            <a:avLst/>
          </a:prstGeom>
          <a:noFill/>
        </p:spPr>
        <p:txBody>
          <a:bodyPr wrap="square" rtlCol="0">
            <a:spAutoFit/>
          </a:bodyPr>
          <a:lstStyle/>
          <a:p>
            <a:r>
              <a:rPr lang="da-DK" sz="4000" b="1" i="1" dirty="0">
                <a:solidFill>
                  <a:schemeClr val="accent6">
                    <a:lumMod val="75000"/>
                  </a:schemeClr>
                </a:solidFill>
              </a:rPr>
              <a:t>TOWS</a:t>
            </a:r>
          </a:p>
        </p:txBody>
      </p:sp>
      <p:sp>
        <p:nvSpPr>
          <p:cNvPr id="2" name="Tekstfelt 1">
            <a:extLst>
              <a:ext uri="{FF2B5EF4-FFF2-40B4-BE49-F238E27FC236}">
                <a16:creationId xmlns:a16="http://schemas.microsoft.com/office/drawing/2014/main" id="{4FD6267A-6AB1-45B3-8BB6-D91C32C54799}"/>
              </a:ext>
            </a:extLst>
          </p:cNvPr>
          <p:cNvSpPr txBox="1"/>
          <p:nvPr/>
        </p:nvSpPr>
        <p:spPr>
          <a:xfrm>
            <a:off x="201816" y="1706860"/>
            <a:ext cx="3217091" cy="923330"/>
          </a:xfrm>
          <a:prstGeom prst="rect">
            <a:avLst/>
          </a:prstGeom>
          <a:noFill/>
        </p:spPr>
        <p:txBody>
          <a:bodyPr wrap="square" rtlCol="0">
            <a:spAutoFit/>
          </a:bodyPr>
          <a:lstStyle/>
          <a:p>
            <a:r>
              <a:rPr lang="da-DK" dirty="0"/>
              <a:t>I dette skema kombineres elementerne fra </a:t>
            </a:r>
            <a:r>
              <a:rPr lang="da-DK" dirty="0" err="1"/>
              <a:t>SWOT’en</a:t>
            </a:r>
            <a:r>
              <a:rPr lang="da-DK" dirty="0"/>
              <a:t> for at skabe løsningsforslag</a:t>
            </a:r>
          </a:p>
        </p:txBody>
      </p:sp>
    </p:spTree>
    <p:extLst>
      <p:ext uri="{BB962C8B-B14F-4D97-AF65-F5344CB8AC3E}">
        <p14:creationId xmlns:p14="http://schemas.microsoft.com/office/powerpoint/2010/main" val="20723894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6CC31C4-B283-44FF-992B-74941C579F87}"/>
              </a:ext>
            </a:extLst>
          </p:cNvPr>
          <p:cNvSpPr/>
          <p:nvPr/>
        </p:nvSpPr>
        <p:spPr>
          <a:xfrm>
            <a:off x="1183907" y="4113768"/>
            <a:ext cx="4912093" cy="22100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Sociale forhold/sociokulturelle forhold</a:t>
            </a:r>
          </a:p>
          <a:p>
            <a:endParaRPr lang="da-DK" sz="1600" b="1" dirty="0">
              <a:solidFill>
                <a:schemeClr val="tx1"/>
              </a:solidFill>
            </a:endParaRPr>
          </a:p>
          <a:p>
            <a:r>
              <a:rPr lang="da-DK" sz="1600" dirty="0">
                <a:solidFill>
                  <a:schemeClr val="tx1"/>
                </a:solidFill>
              </a:rPr>
              <a:t>Sociodemografiske forhold, der har betydning for institutionen. Befolkningssammensætningen, uddannelse, alder, segmenter.</a:t>
            </a:r>
          </a:p>
          <a:p>
            <a:r>
              <a:rPr lang="da-DK" sz="1600" dirty="0">
                <a:solidFill>
                  <a:schemeClr val="tx1"/>
                </a:solidFill>
              </a:rPr>
              <a:t>Kulturvanerne, lokalkultur. Kunstsynet, synet på dannelse og børns møde med kunsten og kulturarven.</a:t>
            </a:r>
          </a:p>
          <a:p>
            <a:r>
              <a:rPr lang="da-DK" sz="1600" dirty="0" err="1">
                <a:solidFill>
                  <a:schemeClr val="tx1"/>
                </a:solidFill>
              </a:rPr>
              <a:t>What’s</a:t>
            </a:r>
            <a:r>
              <a:rPr lang="da-DK" sz="1600" dirty="0">
                <a:solidFill>
                  <a:schemeClr val="tx1"/>
                </a:solidFill>
              </a:rPr>
              <a:t> hot and </a:t>
            </a:r>
            <a:r>
              <a:rPr lang="da-DK" sz="1600" dirty="0" err="1">
                <a:solidFill>
                  <a:schemeClr val="tx1"/>
                </a:solidFill>
              </a:rPr>
              <a:t>what’s</a:t>
            </a:r>
            <a:r>
              <a:rPr lang="da-DK" sz="1600" dirty="0">
                <a:solidFill>
                  <a:schemeClr val="tx1"/>
                </a:solidFill>
              </a:rPr>
              <a:t> not.</a:t>
            </a:r>
          </a:p>
        </p:txBody>
      </p:sp>
      <p:sp>
        <p:nvSpPr>
          <p:cNvPr id="5" name="Rektangel 4">
            <a:extLst>
              <a:ext uri="{FF2B5EF4-FFF2-40B4-BE49-F238E27FC236}">
                <a16:creationId xmlns:a16="http://schemas.microsoft.com/office/drawing/2014/main" id="{B89396DF-9300-4B30-8CFB-A35552C5C7F6}"/>
              </a:ext>
            </a:extLst>
          </p:cNvPr>
          <p:cNvSpPr/>
          <p:nvPr/>
        </p:nvSpPr>
        <p:spPr>
          <a:xfrm>
            <a:off x="6096000" y="4099983"/>
            <a:ext cx="4568792" cy="221002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Teknologiske forhold</a:t>
            </a:r>
          </a:p>
          <a:p>
            <a:endParaRPr lang="da-DK" sz="1600" b="1" dirty="0">
              <a:solidFill>
                <a:schemeClr val="tx1"/>
              </a:solidFill>
            </a:endParaRPr>
          </a:p>
          <a:p>
            <a:r>
              <a:rPr lang="da-DK" sz="1600" dirty="0">
                <a:solidFill>
                  <a:schemeClr val="tx1"/>
                </a:solidFill>
              </a:rPr>
              <a:t>Teknologiske faktorer, der udgør muligheder og trusler for institutionen. Ny teknologi der udbredes i befolkningen, mulighederne for formidling og </a:t>
            </a:r>
            <a:r>
              <a:rPr lang="da-DK" sz="1600" dirty="0" err="1">
                <a:solidFill>
                  <a:schemeClr val="tx1"/>
                </a:solidFill>
              </a:rPr>
              <a:t>relationsopbygning</a:t>
            </a:r>
            <a:r>
              <a:rPr lang="da-DK" sz="1600" dirty="0">
                <a:solidFill>
                  <a:schemeClr val="tx1"/>
                </a:solidFill>
              </a:rPr>
              <a:t>. Nye platforme for kommunikation f.eks. med frivillige. Dataanalyse og marketing. Teknologi, der kan indgå i kunstproduktionen.</a:t>
            </a:r>
          </a:p>
        </p:txBody>
      </p:sp>
      <p:sp>
        <p:nvSpPr>
          <p:cNvPr id="10" name="Rektangel 9">
            <a:extLst>
              <a:ext uri="{FF2B5EF4-FFF2-40B4-BE49-F238E27FC236}">
                <a16:creationId xmlns:a16="http://schemas.microsoft.com/office/drawing/2014/main" id="{BA338B57-1CDD-4C4B-B095-86D2DF79C2DF}"/>
              </a:ext>
            </a:extLst>
          </p:cNvPr>
          <p:cNvSpPr/>
          <p:nvPr/>
        </p:nvSpPr>
        <p:spPr>
          <a:xfrm>
            <a:off x="1183907" y="1771048"/>
            <a:ext cx="4912093" cy="2342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Politiske forhold</a:t>
            </a:r>
          </a:p>
          <a:p>
            <a:endParaRPr lang="da-DK" sz="1600" dirty="0">
              <a:solidFill>
                <a:schemeClr val="tx1"/>
              </a:solidFill>
            </a:endParaRPr>
          </a:p>
          <a:p>
            <a:r>
              <a:rPr lang="da-DK" sz="1600" dirty="0">
                <a:solidFill>
                  <a:schemeClr val="tx1"/>
                </a:solidFill>
              </a:rPr>
              <a:t>Politiske forhold, der har betydning for institutionen. Ny lovgivning, ny kommunestrategi eller –kulturpolitik. Den politiske holdning hos partierne og betydende enkeltpolitikere i folketing og kommunalbestyrelse til kunst og kultur i almindelighed og institutionen i særdeleshed. Den politiske holdning i befolkningen og medierne. Forventningerne til hvad institutionen skal.</a:t>
            </a:r>
          </a:p>
        </p:txBody>
      </p:sp>
      <p:sp>
        <p:nvSpPr>
          <p:cNvPr id="11" name="Rektangel 10">
            <a:extLst>
              <a:ext uri="{FF2B5EF4-FFF2-40B4-BE49-F238E27FC236}">
                <a16:creationId xmlns:a16="http://schemas.microsoft.com/office/drawing/2014/main" id="{004F6655-9C63-411B-A0E5-A15B49F5ACEB}"/>
              </a:ext>
            </a:extLst>
          </p:cNvPr>
          <p:cNvSpPr/>
          <p:nvPr/>
        </p:nvSpPr>
        <p:spPr>
          <a:xfrm>
            <a:off x="6095999" y="1771048"/>
            <a:ext cx="4568791" cy="2342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Økonomiske forhold</a:t>
            </a:r>
          </a:p>
          <a:p>
            <a:endParaRPr lang="da-DK" sz="1600" b="1" dirty="0">
              <a:solidFill>
                <a:schemeClr val="tx1"/>
              </a:solidFill>
            </a:endParaRPr>
          </a:p>
          <a:p>
            <a:r>
              <a:rPr lang="da-DK" sz="1600" dirty="0">
                <a:solidFill>
                  <a:schemeClr val="tx1"/>
                </a:solidFill>
              </a:rPr>
              <a:t>Faktorer, der har indflydelse på institutionens økonomi. Samfundets økonomiske tendenser.</a:t>
            </a:r>
          </a:p>
          <a:p>
            <a:r>
              <a:rPr lang="da-DK" sz="1600" dirty="0">
                <a:solidFill>
                  <a:schemeClr val="tx1"/>
                </a:solidFill>
              </a:rPr>
              <a:t>Offentlig støtte, armslængdeorganer, fonde. Betalingsviljen i befolkningen og muligheden for at skabe øget omsætning ved forretningsudvikling. </a:t>
            </a:r>
          </a:p>
        </p:txBody>
      </p:sp>
      <p:sp>
        <p:nvSpPr>
          <p:cNvPr id="12" name="Tekstfelt 11">
            <a:extLst>
              <a:ext uri="{FF2B5EF4-FFF2-40B4-BE49-F238E27FC236}">
                <a16:creationId xmlns:a16="http://schemas.microsoft.com/office/drawing/2014/main" id="{3C17B1D7-615B-4453-ACF3-40DF8593D48A}"/>
              </a:ext>
            </a:extLst>
          </p:cNvPr>
          <p:cNvSpPr txBox="1"/>
          <p:nvPr/>
        </p:nvSpPr>
        <p:spPr>
          <a:xfrm>
            <a:off x="1183907" y="438296"/>
            <a:ext cx="1862356" cy="707886"/>
          </a:xfrm>
          <a:prstGeom prst="rect">
            <a:avLst/>
          </a:prstGeom>
          <a:noFill/>
        </p:spPr>
        <p:txBody>
          <a:bodyPr wrap="square" rtlCol="0">
            <a:spAutoFit/>
          </a:bodyPr>
          <a:lstStyle/>
          <a:p>
            <a:r>
              <a:rPr lang="da-DK" sz="4000" b="1" i="1" dirty="0">
                <a:solidFill>
                  <a:schemeClr val="accent6">
                    <a:lumMod val="75000"/>
                  </a:schemeClr>
                </a:solidFill>
              </a:rPr>
              <a:t>PEST</a:t>
            </a:r>
          </a:p>
        </p:txBody>
      </p:sp>
      <p:sp>
        <p:nvSpPr>
          <p:cNvPr id="2" name="Tekstfelt 1">
            <a:extLst>
              <a:ext uri="{FF2B5EF4-FFF2-40B4-BE49-F238E27FC236}">
                <a16:creationId xmlns:a16="http://schemas.microsoft.com/office/drawing/2014/main" id="{9BA88C29-FE6C-4A1B-939E-2B243EC42D6F}"/>
              </a:ext>
            </a:extLst>
          </p:cNvPr>
          <p:cNvSpPr txBox="1"/>
          <p:nvPr/>
        </p:nvSpPr>
        <p:spPr>
          <a:xfrm>
            <a:off x="1183907" y="1110838"/>
            <a:ext cx="8078750" cy="646331"/>
          </a:xfrm>
          <a:prstGeom prst="rect">
            <a:avLst/>
          </a:prstGeom>
          <a:noFill/>
        </p:spPr>
        <p:txBody>
          <a:bodyPr wrap="none" rtlCol="0">
            <a:spAutoFit/>
          </a:bodyPr>
          <a:lstStyle/>
          <a:p>
            <a:r>
              <a:rPr lang="da-DK" dirty="0"/>
              <a:t>Pestanalysen er en makroanalyse af omgivelserne. </a:t>
            </a:r>
          </a:p>
          <a:p>
            <a:r>
              <a:rPr lang="da-DK" dirty="0"/>
              <a:t>Det er de store samfundsmæssige tendenser af relevans for institutionen, der ses på.</a:t>
            </a:r>
          </a:p>
        </p:txBody>
      </p:sp>
    </p:spTree>
    <p:extLst>
      <p:ext uri="{BB962C8B-B14F-4D97-AF65-F5344CB8AC3E}">
        <p14:creationId xmlns:p14="http://schemas.microsoft.com/office/powerpoint/2010/main" val="1823471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uppe 1">
            <a:extLst>
              <a:ext uri="{FF2B5EF4-FFF2-40B4-BE49-F238E27FC236}">
                <a16:creationId xmlns:a16="http://schemas.microsoft.com/office/drawing/2014/main" id="{DE533C3C-D7B7-45C9-AA70-66786669511D}"/>
              </a:ext>
            </a:extLst>
          </p:cNvPr>
          <p:cNvGrpSpPr/>
          <p:nvPr/>
        </p:nvGrpSpPr>
        <p:grpSpPr>
          <a:xfrm>
            <a:off x="1183907" y="1443501"/>
            <a:ext cx="9480885" cy="4552750"/>
            <a:chOff x="1183907" y="1771048"/>
            <a:chExt cx="9480885" cy="4552750"/>
          </a:xfrm>
        </p:grpSpPr>
        <p:sp>
          <p:nvSpPr>
            <p:cNvPr id="4" name="Rektangel 3">
              <a:extLst>
                <a:ext uri="{FF2B5EF4-FFF2-40B4-BE49-F238E27FC236}">
                  <a16:creationId xmlns:a16="http://schemas.microsoft.com/office/drawing/2014/main" id="{86CC31C4-B283-44FF-992B-74941C579F87}"/>
                </a:ext>
              </a:extLst>
            </p:cNvPr>
            <p:cNvSpPr/>
            <p:nvPr/>
          </p:nvSpPr>
          <p:spPr>
            <a:xfrm>
              <a:off x="1183907" y="4113768"/>
              <a:ext cx="4912093" cy="22100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Sociale forhold/sociokulturelle forhold</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5" name="Rektangel 4">
              <a:extLst>
                <a:ext uri="{FF2B5EF4-FFF2-40B4-BE49-F238E27FC236}">
                  <a16:creationId xmlns:a16="http://schemas.microsoft.com/office/drawing/2014/main" id="{B89396DF-9300-4B30-8CFB-A35552C5C7F6}"/>
                </a:ext>
              </a:extLst>
            </p:cNvPr>
            <p:cNvSpPr/>
            <p:nvPr/>
          </p:nvSpPr>
          <p:spPr>
            <a:xfrm>
              <a:off x="6096000" y="4099983"/>
              <a:ext cx="4568792" cy="221002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Teknologiske forhold</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0" name="Rektangel 9">
              <a:extLst>
                <a:ext uri="{FF2B5EF4-FFF2-40B4-BE49-F238E27FC236}">
                  <a16:creationId xmlns:a16="http://schemas.microsoft.com/office/drawing/2014/main" id="{BA338B57-1CDD-4C4B-B095-86D2DF79C2DF}"/>
                </a:ext>
              </a:extLst>
            </p:cNvPr>
            <p:cNvSpPr/>
            <p:nvPr/>
          </p:nvSpPr>
          <p:spPr>
            <a:xfrm>
              <a:off x="1183907" y="1771048"/>
              <a:ext cx="4912093" cy="2342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Politiske forhold</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1" name="Rektangel 10">
              <a:extLst>
                <a:ext uri="{FF2B5EF4-FFF2-40B4-BE49-F238E27FC236}">
                  <a16:creationId xmlns:a16="http://schemas.microsoft.com/office/drawing/2014/main" id="{004F6655-9C63-411B-A0E5-A15B49F5ACEB}"/>
                </a:ext>
              </a:extLst>
            </p:cNvPr>
            <p:cNvSpPr/>
            <p:nvPr/>
          </p:nvSpPr>
          <p:spPr>
            <a:xfrm>
              <a:off x="6095999" y="1771048"/>
              <a:ext cx="4568791" cy="234272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Økonomiske forhold</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grpSp>
      <p:sp>
        <p:nvSpPr>
          <p:cNvPr id="12" name="Tekstfelt 11">
            <a:extLst>
              <a:ext uri="{FF2B5EF4-FFF2-40B4-BE49-F238E27FC236}">
                <a16:creationId xmlns:a16="http://schemas.microsoft.com/office/drawing/2014/main" id="{3C17B1D7-615B-4453-ACF3-40DF8593D48A}"/>
              </a:ext>
            </a:extLst>
          </p:cNvPr>
          <p:cNvSpPr txBox="1"/>
          <p:nvPr/>
        </p:nvSpPr>
        <p:spPr>
          <a:xfrm>
            <a:off x="1183907" y="534202"/>
            <a:ext cx="1862356" cy="707886"/>
          </a:xfrm>
          <a:prstGeom prst="rect">
            <a:avLst/>
          </a:prstGeom>
          <a:noFill/>
        </p:spPr>
        <p:txBody>
          <a:bodyPr wrap="square" rtlCol="0">
            <a:spAutoFit/>
          </a:bodyPr>
          <a:lstStyle/>
          <a:p>
            <a:r>
              <a:rPr lang="da-DK" sz="4000" b="1" i="1" dirty="0">
                <a:solidFill>
                  <a:schemeClr val="accent6">
                    <a:lumMod val="75000"/>
                  </a:schemeClr>
                </a:solidFill>
              </a:rPr>
              <a:t>PEST</a:t>
            </a:r>
          </a:p>
        </p:txBody>
      </p:sp>
    </p:spTree>
    <p:extLst>
      <p:ext uri="{BB962C8B-B14F-4D97-AF65-F5344CB8AC3E}">
        <p14:creationId xmlns:p14="http://schemas.microsoft.com/office/powerpoint/2010/main" val="6825298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6CC31C4-B283-44FF-992B-74941C579F87}"/>
              </a:ext>
            </a:extLst>
          </p:cNvPr>
          <p:cNvSpPr/>
          <p:nvPr/>
        </p:nvSpPr>
        <p:spPr>
          <a:xfrm>
            <a:off x="3505622" y="1333850"/>
            <a:ext cx="4246141" cy="140986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Lille indflydelse</a:t>
            </a:r>
          </a:p>
        </p:txBody>
      </p:sp>
      <p:sp>
        <p:nvSpPr>
          <p:cNvPr id="5" name="Rektangel 4">
            <a:extLst>
              <a:ext uri="{FF2B5EF4-FFF2-40B4-BE49-F238E27FC236}">
                <a16:creationId xmlns:a16="http://schemas.microsoft.com/office/drawing/2014/main" id="{B89396DF-9300-4B30-8CFB-A35552C5C7F6}"/>
              </a:ext>
            </a:extLst>
          </p:cNvPr>
          <p:cNvSpPr/>
          <p:nvPr/>
        </p:nvSpPr>
        <p:spPr>
          <a:xfrm>
            <a:off x="7751763" y="1333850"/>
            <a:ext cx="4246141" cy="141126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Stor indflydelse</a:t>
            </a:r>
          </a:p>
        </p:txBody>
      </p:sp>
      <p:sp>
        <p:nvSpPr>
          <p:cNvPr id="6" name="Rektangel 5">
            <a:extLst>
              <a:ext uri="{FF2B5EF4-FFF2-40B4-BE49-F238E27FC236}">
                <a16:creationId xmlns:a16="http://schemas.microsoft.com/office/drawing/2014/main" id="{37ADD2B3-9D9E-4179-B2D4-E88C036545C1}"/>
              </a:ext>
            </a:extLst>
          </p:cNvPr>
          <p:cNvSpPr/>
          <p:nvPr/>
        </p:nvSpPr>
        <p:spPr>
          <a:xfrm>
            <a:off x="7751763" y="2745997"/>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a:solidFill>
                  <a:schemeClr val="accent1"/>
                </a:solidFill>
              </a:rPr>
              <a:t>Ressourcepersoner</a:t>
            </a:r>
            <a:r>
              <a:rPr lang="da-DK" sz="1600">
                <a:solidFill>
                  <a:schemeClr val="tx1"/>
                </a:solidFill>
              </a:rPr>
              <a:t> (involvér </a:t>
            </a:r>
            <a:r>
              <a:rPr lang="da-DK" sz="1600" dirty="0">
                <a:solidFill>
                  <a:schemeClr val="tx1"/>
                </a:solidFill>
              </a:rPr>
              <a:t>dem)</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7" name="Rektangel 6">
            <a:extLst>
              <a:ext uri="{FF2B5EF4-FFF2-40B4-BE49-F238E27FC236}">
                <a16:creationId xmlns:a16="http://schemas.microsoft.com/office/drawing/2014/main" id="{EEB4B3FC-8319-46E8-95E5-649D2C77FDA3}"/>
              </a:ext>
            </a:extLst>
          </p:cNvPr>
          <p:cNvSpPr/>
          <p:nvPr/>
        </p:nvSpPr>
        <p:spPr>
          <a:xfrm>
            <a:off x="3505622" y="2739006"/>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accent6">
                    <a:lumMod val="75000"/>
                  </a:schemeClr>
                </a:solidFill>
              </a:rPr>
              <a:t>Gidsler</a:t>
            </a:r>
            <a:r>
              <a:rPr lang="da-DK" sz="1600" dirty="0">
                <a:solidFill>
                  <a:schemeClr val="tx1"/>
                </a:solidFill>
              </a:rPr>
              <a:t> (informér dem løbende)</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8" name="Rektangel 7">
            <a:extLst>
              <a:ext uri="{FF2B5EF4-FFF2-40B4-BE49-F238E27FC236}">
                <a16:creationId xmlns:a16="http://schemas.microsoft.com/office/drawing/2014/main" id="{3D19D2BE-661A-461F-B1FB-C75E75C614E5}"/>
              </a:ext>
            </a:extLst>
          </p:cNvPr>
          <p:cNvSpPr/>
          <p:nvPr/>
        </p:nvSpPr>
        <p:spPr>
          <a:xfrm>
            <a:off x="3505622" y="4678260"/>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accent2">
                    <a:lumMod val="50000"/>
                  </a:schemeClr>
                </a:solidFill>
              </a:rPr>
              <a:t>Eksterne interessenter </a:t>
            </a:r>
            <a:r>
              <a:rPr lang="da-DK" sz="1600" dirty="0">
                <a:solidFill>
                  <a:schemeClr val="tx1"/>
                </a:solidFill>
              </a:rPr>
              <a:t>(lad dem vide I eksisterer)</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9" name="Rektangel 8">
            <a:extLst>
              <a:ext uri="{FF2B5EF4-FFF2-40B4-BE49-F238E27FC236}">
                <a16:creationId xmlns:a16="http://schemas.microsoft.com/office/drawing/2014/main" id="{C5564F41-BF98-421C-BF9D-7E09697541F4}"/>
              </a:ext>
            </a:extLst>
          </p:cNvPr>
          <p:cNvSpPr/>
          <p:nvPr/>
        </p:nvSpPr>
        <p:spPr>
          <a:xfrm>
            <a:off x="7751763" y="4679658"/>
            <a:ext cx="4246141" cy="19383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bg1">
                    <a:lumMod val="50000"/>
                  </a:schemeClr>
                </a:solidFill>
              </a:rPr>
              <a:t>Grå eminencer </a:t>
            </a:r>
            <a:r>
              <a:rPr lang="da-DK" sz="1600" dirty="0">
                <a:solidFill>
                  <a:schemeClr val="tx1"/>
                </a:solidFill>
              </a:rPr>
              <a:t>(hør dem, hold dem glade)</a:t>
            </a:r>
          </a:p>
          <a:p>
            <a:r>
              <a:rPr lang="da-DK" sz="1600" dirty="0">
                <a:solidFill>
                  <a:schemeClr val="tx1"/>
                </a:solidFill>
              </a:rPr>
              <a:t>1</a:t>
            </a:r>
          </a:p>
          <a:p>
            <a:r>
              <a:rPr lang="da-DK" sz="1600" dirty="0">
                <a:solidFill>
                  <a:schemeClr val="tx1"/>
                </a:solidFill>
              </a:rPr>
              <a:t>2</a:t>
            </a:r>
          </a:p>
          <a:p>
            <a:r>
              <a:rPr lang="da-DK" sz="1600" dirty="0">
                <a:solidFill>
                  <a:schemeClr val="tx1"/>
                </a:solidFill>
              </a:rPr>
              <a:t>3</a:t>
            </a:r>
          </a:p>
          <a:p>
            <a:r>
              <a:rPr lang="da-DK" sz="1600" dirty="0">
                <a:solidFill>
                  <a:schemeClr val="tx1"/>
                </a:solidFill>
              </a:rPr>
              <a:t>4</a:t>
            </a:r>
          </a:p>
          <a:p>
            <a:r>
              <a:rPr lang="da-DK" sz="1600" dirty="0">
                <a:solidFill>
                  <a:schemeClr val="tx1"/>
                </a:solidFill>
              </a:rPr>
              <a:t>5</a:t>
            </a:r>
          </a:p>
          <a:p>
            <a:r>
              <a:rPr lang="da-DK" sz="1600" dirty="0">
                <a:solidFill>
                  <a:schemeClr val="tx1"/>
                </a:solidFill>
              </a:rPr>
              <a:t>6</a:t>
            </a:r>
          </a:p>
        </p:txBody>
      </p:sp>
      <p:sp>
        <p:nvSpPr>
          <p:cNvPr id="10" name="Rektangel 9">
            <a:extLst>
              <a:ext uri="{FF2B5EF4-FFF2-40B4-BE49-F238E27FC236}">
                <a16:creationId xmlns:a16="http://schemas.microsoft.com/office/drawing/2014/main" id="{BA338B57-1CDD-4C4B-B095-86D2DF79C2DF}"/>
              </a:ext>
            </a:extLst>
          </p:cNvPr>
          <p:cNvSpPr/>
          <p:nvPr/>
        </p:nvSpPr>
        <p:spPr>
          <a:xfrm>
            <a:off x="1291905" y="2744160"/>
            <a:ext cx="2211708" cy="19453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Stor interesse i institutionen</a:t>
            </a:r>
          </a:p>
          <a:p>
            <a:endParaRPr lang="da-DK" sz="1600" dirty="0">
              <a:solidFill>
                <a:schemeClr val="tx1"/>
              </a:solidFill>
            </a:endParaRPr>
          </a:p>
        </p:txBody>
      </p:sp>
      <p:sp>
        <p:nvSpPr>
          <p:cNvPr id="11" name="Rektangel 10">
            <a:extLst>
              <a:ext uri="{FF2B5EF4-FFF2-40B4-BE49-F238E27FC236}">
                <a16:creationId xmlns:a16="http://schemas.microsoft.com/office/drawing/2014/main" id="{004F6655-9C63-411B-A0E5-A15B49F5ACEB}"/>
              </a:ext>
            </a:extLst>
          </p:cNvPr>
          <p:cNvSpPr/>
          <p:nvPr/>
        </p:nvSpPr>
        <p:spPr>
          <a:xfrm>
            <a:off x="1291905" y="4689475"/>
            <a:ext cx="2211708" cy="19245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dirty="0">
                <a:solidFill>
                  <a:schemeClr val="tx1"/>
                </a:solidFill>
              </a:rPr>
              <a:t>Lille interesse i institutionen</a:t>
            </a:r>
          </a:p>
        </p:txBody>
      </p:sp>
      <p:sp>
        <p:nvSpPr>
          <p:cNvPr id="12" name="Tekstfelt 11">
            <a:extLst>
              <a:ext uri="{FF2B5EF4-FFF2-40B4-BE49-F238E27FC236}">
                <a16:creationId xmlns:a16="http://schemas.microsoft.com/office/drawing/2014/main" id="{3C17B1D7-615B-4453-ACF3-40DF8593D48A}"/>
              </a:ext>
            </a:extLst>
          </p:cNvPr>
          <p:cNvSpPr txBox="1"/>
          <p:nvPr/>
        </p:nvSpPr>
        <p:spPr>
          <a:xfrm>
            <a:off x="3503613" y="277329"/>
            <a:ext cx="4429209" cy="707886"/>
          </a:xfrm>
          <a:prstGeom prst="rect">
            <a:avLst/>
          </a:prstGeom>
          <a:noFill/>
        </p:spPr>
        <p:txBody>
          <a:bodyPr wrap="square" rtlCol="0">
            <a:spAutoFit/>
          </a:bodyPr>
          <a:lstStyle/>
          <a:p>
            <a:r>
              <a:rPr lang="da-DK" sz="4000" b="1" i="1" dirty="0">
                <a:solidFill>
                  <a:schemeClr val="accent6">
                    <a:lumMod val="75000"/>
                  </a:schemeClr>
                </a:solidFill>
              </a:rPr>
              <a:t>Interessent-analyse</a:t>
            </a:r>
          </a:p>
        </p:txBody>
      </p:sp>
      <p:sp>
        <p:nvSpPr>
          <p:cNvPr id="2" name="Tekstfelt 1">
            <a:extLst>
              <a:ext uri="{FF2B5EF4-FFF2-40B4-BE49-F238E27FC236}">
                <a16:creationId xmlns:a16="http://schemas.microsoft.com/office/drawing/2014/main" id="{283C98C9-B5C8-4283-A666-97D2E9F45BAB}"/>
              </a:ext>
            </a:extLst>
          </p:cNvPr>
          <p:cNvSpPr txBox="1"/>
          <p:nvPr/>
        </p:nvSpPr>
        <p:spPr>
          <a:xfrm>
            <a:off x="473500" y="489668"/>
            <a:ext cx="3030113" cy="2246769"/>
          </a:xfrm>
          <a:prstGeom prst="rect">
            <a:avLst/>
          </a:prstGeom>
          <a:noFill/>
        </p:spPr>
        <p:txBody>
          <a:bodyPr wrap="square" rtlCol="0">
            <a:spAutoFit/>
          </a:bodyPr>
          <a:lstStyle/>
          <a:p>
            <a:pPr marL="180000" indent="-216000">
              <a:buFont typeface="+mj-lt"/>
              <a:buAutoNum type="arabicPeriod"/>
            </a:pPr>
            <a:r>
              <a:rPr lang="da-DK" sz="1400" dirty="0"/>
              <a:t>Identificér og placer efter interessentens indflydelse og interesse i institutionen.</a:t>
            </a:r>
          </a:p>
          <a:p>
            <a:pPr marL="180000" indent="-216000">
              <a:buFont typeface="+mj-lt"/>
              <a:buAutoNum type="arabicPeriod"/>
            </a:pPr>
            <a:r>
              <a:rPr lang="da-DK" sz="1400" dirty="0"/>
              <a:t>Beskriv interessentens krav, interesser og betydning institutionen. Beskriv egne opgaver i relationen til interessenterne.</a:t>
            </a:r>
          </a:p>
          <a:p>
            <a:pPr marL="180000" indent="-216000">
              <a:buFont typeface="+mj-lt"/>
              <a:buAutoNum type="arabicPeriod"/>
            </a:pPr>
            <a:r>
              <a:rPr lang="da-DK" sz="1400" dirty="0"/>
              <a:t>Prioritér indsatsen og planlæg kommunikationen til interessenterne</a:t>
            </a:r>
          </a:p>
        </p:txBody>
      </p:sp>
    </p:spTree>
    <p:extLst>
      <p:ext uri="{BB962C8B-B14F-4D97-AF65-F5344CB8AC3E}">
        <p14:creationId xmlns:p14="http://schemas.microsoft.com/office/powerpoint/2010/main" val="2575069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0ABD01DB-8132-4F6B-BC4B-042CC73D7791}"/>
              </a:ext>
            </a:extLst>
          </p:cNvPr>
          <p:cNvSpPr txBox="1"/>
          <p:nvPr/>
        </p:nvSpPr>
        <p:spPr>
          <a:xfrm>
            <a:off x="1151719" y="238539"/>
            <a:ext cx="7985071" cy="923330"/>
          </a:xfrm>
          <a:prstGeom prst="rect">
            <a:avLst/>
          </a:prstGeom>
          <a:noFill/>
        </p:spPr>
        <p:txBody>
          <a:bodyPr wrap="none" rtlCol="0">
            <a:spAutoFit/>
          </a:bodyPr>
          <a:lstStyle/>
          <a:p>
            <a:r>
              <a:rPr lang="da-DK" sz="4000" b="1" i="1" dirty="0">
                <a:solidFill>
                  <a:schemeClr val="accent6">
                    <a:lumMod val="75000"/>
                  </a:schemeClr>
                </a:solidFill>
              </a:rPr>
              <a:t>Interessentanalyse, </a:t>
            </a:r>
            <a:r>
              <a:rPr lang="da-DK" sz="2800" b="1" i="1" dirty="0">
                <a:solidFill>
                  <a:schemeClr val="accent6">
                    <a:lumMod val="75000"/>
                  </a:schemeClr>
                </a:solidFill>
              </a:rPr>
              <a:t>de enkelte interessenter</a:t>
            </a:r>
          </a:p>
          <a:p>
            <a:r>
              <a:rPr lang="da-DK" sz="1400" dirty="0"/>
              <a:t>Hvis der er for lidt plads, så brug </a:t>
            </a:r>
            <a:r>
              <a:rPr lang="da-DK" sz="1400" dirty="0" err="1"/>
              <a:t>wordfilen</a:t>
            </a:r>
            <a:r>
              <a:rPr lang="da-DK" sz="1400" dirty="0"/>
              <a:t>, der kan downloades</a:t>
            </a:r>
          </a:p>
        </p:txBody>
      </p:sp>
      <p:graphicFrame>
        <p:nvGraphicFramePr>
          <p:cNvPr id="3" name="Tabel 3">
            <a:extLst>
              <a:ext uri="{FF2B5EF4-FFF2-40B4-BE49-F238E27FC236}">
                <a16:creationId xmlns:a16="http://schemas.microsoft.com/office/drawing/2014/main" id="{49BDC5ED-7BA8-4635-8B9B-A7B7C3404BCD}"/>
              </a:ext>
            </a:extLst>
          </p:cNvPr>
          <p:cNvGraphicFramePr>
            <a:graphicFrameLocks noGrp="1"/>
          </p:cNvGraphicFramePr>
          <p:nvPr>
            <p:extLst>
              <p:ext uri="{D42A27DB-BD31-4B8C-83A1-F6EECF244321}">
                <p14:modId xmlns:p14="http://schemas.microsoft.com/office/powerpoint/2010/main" val="354146923"/>
              </p:ext>
            </p:extLst>
          </p:nvPr>
        </p:nvGraphicFramePr>
        <p:xfrm>
          <a:off x="1151719" y="1270341"/>
          <a:ext cx="10310480" cy="5217375"/>
        </p:xfrm>
        <a:graphic>
          <a:graphicData uri="http://schemas.openxmlformats.org/drawingml/2006/table">
            <a:tbl>
              <a:tblPr firstRow="1" bandRow="1">
                <a:tableStyleId>{5940675A-B579-460E-94D1-54222C63F5DA}</a:tableStyleId>
              </a:tblPr>
              <a:tblGrid>
                <a:gridCol w="1051952">
                  <a:extLst>
                    <a:ext uri="{9D8B030D-6E8A-4147-A177-3AD203B41FA5}">
                      <a16:colId xmlns:a16="http://schemas.microsoft.com/office/drawing/2014/main" val="3001427242"/>
                    </a:ext>
                  </a:extLst>
                </a:gridCol>
                <a:gridCol w="1157316">
                  <a:extLst>
                    <a:ext uri="{9D8B030D-6E8A-4147-A177-3AD203B41FA5}">
                      <a16:colId xmlns:a16="http://schemas.microsoft.com/office/drawing/2014/main" val="1772742113"/>
                    </a:ext>
                  </a:extLst>
                </a:gridCol>
                <a:gridCol w="1157316">
                  <a:extLst>
                    <a:ext uri="{9D8B030D-6E8A-4147-A177-3AD203B41FA5}">
                      <a16:colId xmlns:a16="http://schemas.microsoft.com/office/drawing/2014/main" val="1484980300"/>
                    </a:ext>
                  </a:extLst>
                </a:gridCol>
                <a:gridCol w="1157316">
                  <a:extLst>
                    <a:ext uri="{9D8B030D-6E8A-4147-A177-3AD203B41FA5}">
                      <a16:colId xmlns:a16="http://schemas.microsoft.com/office/drawing/2014/main" val="50715540"/>
                    </a:ext>
                  </a:extLst>
                </a:gridCol>
                <a:gridCol w="1157316">
                  <a:extLst>
                    <a:ext uri="{9D8B030D-6E8A-4147-A177-3AD203B41FA5}">
                      <a16:colId xmlns:a16="http://schemas.microsoft.com/office/drawing/2014/main" val="2982938292"/>
                    </a:ext>
                  </a:extLst>
                </a:gridCol>
                <a:gridCol w="1157316">
                  <a:extLst>
                    <a:ext uri="{9D8B030D-6E8A-4147-A177-3AD203B41FA5}">
                      <a16:colId xmlns:a16="http://schemas.microsoft.com/office/drawing/2014/main" val="3976431961"/>
                    </a:ext>
                  </a:extLst>
                </a:gridCol>
                <a:gridCol w="1157316">
                  <a:extLst>
                    <a:ext uri="{9D8B030D-6E8A-4147-A177-3AD203B41FA5}">
                      <a16:colId xmlns:a16="http://schemas.microsoft.com/office/drawing/2014/main" val="3525309080"/>
                    </a:ext>
                  </a:extLst>
                </a:gridCol>
                <a:gridCol w="1157316">
                  <a:extLst>
                    <a:ext uri="{9D8B030D-6E8A-4147-A177-3AD203B41FA5}">
                      <a16:colId xmlns:a16="http://schemas.microsoft.com/office/drawing/2014/main" val="1151283487"/>
                    </a:ext>
                  </a:extLst>
                </a:gridCol>
                <a:gridCol w="1157316">
                  <a:extLst>
                    <a:ext uri="{9D8B030D-6E8A-4147-A177-3AD203B41FA5}">
                      <a16:colId xmlns:a16="http://schemas.microsoft.com/office/drawing/2014/main" val="2221628585"/>
                    </a:ext>
                  </a:extLst>
                </a:gridCol>
              </a:tblGrid>
              <a:tr h="1627929">
                <a:tc>
                  <a:txBody>
                    <a:bodyPr/>
                    <a:lstStyle/>
                    <a:p>
                      <a:r>
                        <a:rPr lang="da-DK" sz="1400" dirty="0"/>
                        <a:t>Navnet på </a:t>
                      </a:r>
                      <a:r>
                        <a:rPr lang="da-DK" sz="1400" dirty="0" err="1"/>
                        <a:t>interessen-ten</a:t>
                      </a:r>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Hvilken rolle og krav har </a:t>
                      </a:r>
                      <a:r>
                        <a:rPr lang="da-DK" sz="1400" dirty="0" err="1"/>
                        <a:t>interessent-en</a:t>
                      </a:r>
                      <a:r>
                        <a:rPr lang="da-DK" sz="1400" dirty="0"/>
                        <a:t> over for </a:t>
                      </a:r>
                      <a:r>
                        <a:rPr lang="da-DK" sz="1400" dirty="0" err="1"/>
                        <a:t>institutio-nen</a:t>
                      </a:r>
                      <a:r>
                        <a:rPr lang="da-DK" sz="1400" dirty="0"/>
                        <a:t>?</a:t>
                      </a:r>
                    </a:p>
                    <a:p>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Hvilken rolle og opgave har institutionen over for </a:t>
                      </a:r>
                      <a:r>
                        <a:rPr lang="da-DK" sz="1400" dirty="0" err="1"/>
                        <a:t>interessen-ten</a:t>
                      </a:r>
                      <a:r>
                        <a:rPr lang="da-DK" sz="1400" dirty="0"/>
                        <a: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Hvilken positiv interesse har </a:t>
                      </a:r>
                      <a:r>
                        <a:rPr lang="da-DK" sz="1400" dirty="0" err="1"/>
                        <a:t>interes-senten</a:t>
                      </a:r>
                      <a:r>
                        <a:rPr lang="da-DK" sz="1400" dirty="0"/>
                        <a:t>?</a:t>
                      </a:r>
                    </a:p>
                    <a:p>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Hvilken negativ interesse har </a:t>
                      </a:r>
                      <a:r>
                        <a:rPr lang="da-DK" sz="1400" dirty="0" err="1"/>
                        <a:t>interessen-ten</a:t>
                      </a:r>
                      <a:r>
                        <a:rPr lang="da-DK" sz="1400" dirty="0"/>
                        <a:t>?</a:t>
                      </a:r>
                    </a:p>
                    <a:p>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Hvordan kan </a:t>
                      </a:r>
                      <a:r>
                        <a:rPr lang="da-DK" sz="1400" dirty="0" err="1"/>
                        <a:t>interessent-en</a:t>
                      </a:r>
                      <a:r>
                        <a:rPr lang="da-DK" sz="1400" dirty="0"/>
                        <a:t> støtte </a:t>
                      </a:r>
                      <a:r>
                        <a:rPr lang="da-DK" sz="1400" dirty="0" err="1"/>
                        <a:t>institution-en</a:t>
                      </a:r>
                      <a:r>
                        <a:rPr lang="da-DK" sz="1400" dirty="0"/>
                        <a:t>?</a:t>
                      </a:r>
                    </a:p>
                    <a:p>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Hvordan kan </a:t>
                      </a:r>
                      <a:r>
                        <a:rPr lang="da-DK" sz="1400" dirty="0" err="1"/>
                        <a:t>interessent-en</a:t>
                      </a:r>
                      <a:r>
                        <a:rPr lang="da-DK" sz="1400" dirty="0"/>
                        <a:t> skade </a:t>
                      </a:r>
                      <a:r>
                        <a:rPr lang="da-DK" sz="1400" dirty="0" err="1"/>
                        <a:t>institution-en</a:t>
                      </a:r>
                      <a:r>
                        <a:rPr lang="da-DK" sz="1400" dirty="0"/>
                        <a:t>?</a:t>
                      </a:r>
                    </a:p>
                    <a:p>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Hvordan gør vi relationen til </a:t>
                      </a:r>
                      <a:r>
                        <a:rPr lang="da-DK" sz="1400" dirty="0" err="1"/>
                        <a:t>interes-senten</a:t>
                      </a:r>
                      <a:r>
                        <a:rPr lang="da-DK" sz="1400" dirty="0"/>
                        <a:t> optimal?</a:t>
                      </a:r>
                    </a:p>
                    <a:p>
                      <a:endParaRPr lang="da-DK"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a-DK" sz="1400" dirty="0"/>
                        <a:t>Hvordan skal der </a:t>
                      </a:r>
                      <a:r>
                        <a:rPr lang="da-DK" sz="1400" dirty="0" err="1"/>
                        <a:t>kommunike-res</a:t>
                      </a:r>
                      <a:r>
                        <a:rPr lang="da-DK" sz="1400" dirty="0"/>
                        <a:t> med </a:t>
                      </a:r>
                      <a:r>
                        <a:rPr lang="da-DK" sz="1400" dirty="0" err="1"/>
                        <a:t>interessent-en</a:t>
                      </a:r>
                      <a:r>
                        <a:rPr lang="da-DK" sz="1400" dirty="0"/>
                        <a:t>?</a:t>
                      </a:r>
                    </a:p>
                    <a:p>
                      <a:endParaRPr lang="da-DK" sz="1400" dirty="0"/>
                    </a:p>
                  </a:txBody>
                  <a:tcPr/>
                </a:tc>
                <a:extLst>
                  <a:ext uri="{0D108BD9-81ED-4DB2-BD59-A6C34878D82A}">
                    <a16:rowId xmlns:a16="http://schemas.microsoft.com/office/drawing/2014/main" val="1913314358"/>
                  </a:ext>
                </a:extLst>
              </a:tr>
              <a:tr h="849843">
                <a:tc>
                  <a:txBody>
                    <a:bodyPr/>
                    <a:lstStyle/>
                    <a:p>
                      <a:endParaRPr lang="da-DK" sz="1400" dirty="0"/>
                    </a:p>
                    <a:p>
                      <a:endParaRPr lang="da-DK" sz="1400" dirty="0"/>
                    </a:p>
                    <a:p>
                      <a:endParaRPr lang="da-DK" sz="1400" dirty="0"/>
                    </a:p>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extLst>
                  <a:ext uri="{0D108BD9-81ED-4DB2-BD59-A6C34878D82A}">
                    <a16:rowId xmlns:a16="http://schemas.microsoft.com/office/drawing/2014/main" val="2593532427"/>
                  </a:ext>
                </a:extLst>
              </a:tr>
              <a:tr h="849843">
                <a:tc>
                  <a:txBody>
                    <a:bodyPr/>
                    <a:lstStyle/>
                    <a:p>
                      <a:endParaRPr lang="da-DK" sz="1400" dirty="0"/>
                    </a:p>
                    <a:p>
                      <a:endParaRPr lang="da-DK" sz="1400" dirty="0"/>
                    </a:p>
                    <a:p>
                      <a:endParaRPr lang="da-DK" sz="1400" dirty="0"/>
                    </a:p>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extLst>
                  <a:ext uri="{0D108BD9-81ED-4DB2-BD59-A6C34878D82A}">
                    <a16:rowId xmlns:a16="http://schemas.microsoft.com/office/drawing/2014/main" val="2216968433"/>
                  </a:ext>
                </a:extLst>
              </a:tr>
              <a:tr h="849843">
                <a:tc>
                  <a:txBody>
                    <a:bodyPr/>
                    <a:lstStyle/>
                    <a:p>
                      <a:endParaRPr lang="da-DK" sz="1400" dirty="0"/>
                    </a:p>
                    <a:p>
                      <a:endParaRPr lang="da-DK" sz="1400" dirty="0"/>
                    </a:p>
                    <a:p>
                      <a:endParaRPr lang="da-DK" sz="1400" dirty="0"/>
                    </a:p>
                  </a:txBody>
                  <a:tcPr/>
                </a:tc>
                <a:tc>
                  <a:txBody>
                    <a:bodyPr/>
                    <a:lstStyle/>
                    <a:p>
                      <a:endParaRPr lang="da-DK" sz="1400" dirty="0"/>
                    </a:p>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extLst>
                  <a:ext uri="{0D108BD9-81ED-4DB2-BD59-A6C34878D82A}">
                    <a16:rowId xmlns:a16="http://schemas.microsoft.com/office/drawing/2014/main" val="412705809"/>
                  </a:ext>
                </a:extLst>
              </a:tr>
              <a:tr h="849843">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tc>
                  <a:txBody>
                    <a:bodyPr/>
                    <a:lstStyle/>
                    <a:p>
                      <a:endParaRPr lang="da-DK" sz="1400" dirty="0"/>
                    </a:p>
                  </a:txBody>
                  <a:tcPr/>
                </a:tc>
                <a:extLst>
                  <a:ext uri="{0D108BD9-81ED-4DB2-BD59-A6C34878D82A}">
                    <a16:rowId xmlns:a16="http://schemas.microsoft.com/office/drawing/2014/main" val="4242501842"/>
                  </a:ext>
                </a:extLst>
              </a:tr>
            </a:tbl>
          </a:graphicData>
        </a:graphic>
      </p:graphicFrame>
    </p:spTree>
    <p:extLst>
      <p:ext uri="{BB962C8B-B14F-4D97-AF65-F5344CB8AC3E}">
        <p14:creationId xmlns:p14="http://schemas.microsoft.com/office/powerpoint/2010/main" val="954392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0E06382C-3041-44CE-A965-5A87EBDBCAEA}"/>
              </a:ext>
            </a:extLst>
          </p:cNvPr>
          <p:cNvSpPr txBox="1"/>
          <p:nvPr/>
        </p:nvSpPr>
        <p:spPr>
          <a:xfrm>
            <a:off x="793404" y="277910"/>
            <a:ext cx="4594463" cy="707886"/>
          </a:xfrm>
          <a:prstGeom prst="rect">
            <a:avLst/>
          </a:prstGeom>
          <a:noFill/>
        </p:spPr>
        <p:txBody>
          <a:bodyPr wrap="none" rtlCol="0">
            <a:spAutoFit/>
          </a:bodyPr>
          <a:lstStyle/>
          <a:p>
            <a:r>
              <a:rPr lang="da-DK" sz="4000" b="1" i="1" dirty="0">
                <a:solidFill>
                  <a:schemeClr val="accent6">
                    <a:lumMod val="75000"/>
                  </a:schemeClr>
                </a:solidFill>
              </a:rPr>
              <a:t>Forretningsmodellen</a:t>
            </a:r>
          </a:p>
        </p:txBody>
      </p:sp>
      <p:sp>
        <p:nvSpPr>
          <p:cNvPr id="3" name="Rektangel 2">
            <a:extLst>
              <a:ext uri="{FF2B5EF4-FFF2-40B4-BE49-F238E27FC236}">
                <a16:creationId xmlns:a16="http://schemas.microsoft.com/office/drawing/2014/main" id="{062736EB-8E80-4409-BD9E-A7B75F1E1148}"/>
              </a:ext>
            </a:extLst>
          </p:cNvPr>
          <p:cNvSpPr/>
          <p:nvPr/>
        </p:nvSpPr>
        <p:spPr>
          <a:xfrm>
            <a:off x="821635" y="1032181"/>
            <a:ext cx="1921565" cy="375185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Partnere</a:t>
            </a:r>
          </a:p>
          <a:p>
            <a:r>
              <a:rPr lang="da-DK" sz="1200" dirty="0">
                <a:solidFill>
                  <a:schemeClr val="tx1"/>
                </a:solidFill>
              </a:rPr>
              <a:t>Hvem er vores vigtigste partnere?</a:t>
            </a:r>
          </a:p>
          <a:p>
            <a:r>
              <a:rPr lang="da-DK" sz="1200" dirty="0">
                <a:solidFill>
                  <a:schemeClr val="tx1"/>
                </a:solidFill>
              </a:rPr>
              <a:t>Hvem er vores vigtigste leverandører?</a:t>
            </a:r>
          </a:p>
          <a:p>
            <a:r>
              <a:rPr lang="da-DK" sz="1200" dirty="0">
                <a:solidFill>
                  <a:schemeClr val="tx1"/>
                </a:solidFill>
              </a:rPr>
              <a:t>Hvilke aktiviteter udfører vores partnere?</a:t>
            </a:r>
          </a:p>
          <a:p>
            <a:r>
              <a:rPr lang="da-DK" sz="1200" dirty="0">
                <a:solidFill>
                  <a:schemeClr val="tx1"/>
                </a:solidFill>
              </a:rPr>
              <a:t>Hvordan skaber og fastholder vi de ønskede partnerskaber?</a:t>
            </a:r>
          </a:p>
        </p:txBody>
      </p:sp>
      <p:sp>
        <p:nvSpPr>
          <p:cNvPr id="6" name="Rektangel 5">
            <a:extLst>
              <a:ext uri="{FF2B5EF4-FFF2-40B4-BE49-F238E27FC236}">
                <a16:creationId xmlns:a16="http://schemas.microsoft.com/office/drawing/2014/main" id="{C499ECE3-4A0C-4603-97EF-3BA58883FDDB}"/>
              </a:ext>
            </a:extLst>
          </p:cNvPr>
          <p:cNvSpPr/>
          <p:nvPr/>
        </p:nvSpPr>
        <p:spPr>
          <a:xfrm>
            <a:off x="821635" y="4784035"/>
            <a:ext cx="5274365" cy="1603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Omkostninger</a:t>
            </a:r>
          </a:p>
          <a:p>
            <a:r>
              <a:rPr lang="da-DK" sz="1200" dirty="0">
                <a:solidFill>
                  <a:schemeClr val="tx1"/>
                </a:solidFill>
              </a:rPr>
              <a:t>Hvor er de vigtigste omkostninger i forretningsmodellen?</a:t>
            </a:r>
          </a:p>
          <a:p>
            <a:r>
              <a:rPr lang="da-DK" sz="1200" dirty="0">
                <a:solidFill>
                  <a:schemeClr val="tx1"/>
                </a:solidFill>
              </a:rPr>
              <a:t>Hvilke ressourcer er mest omkostningstunge?</a:t>
            </a:r>
          </a:p>
          <a:p>
            <a:r>
              <a:rPr lang="da-DK" sz="1200" dirty="0">
                <a:solidFill>
                  <a:schemeClr val="tx1"/>
                </a:solidFill>
              </a:rPr>
              <a:t>Hvilke aktiviteter er mest omkostningstunge?</a:t>
            </a:r>
          </a:p>
          <a:p>
            <a:r>
              <a:rPr lang="da-DK" sz="1200" dirty="0">
                <a:solidFill>
                  <a:schemeClr val="tx1"/>
                </a:solidFill>
              </a:rPr>
              <a:t>Hvilke omkostninger er faste?</a:t>
            </a:r>
          </a:p>
          <a:p>
            <a:r>
              <a:rPr lang="da-DK" sz="1200" dirty="0">
                <a:solidFill>
                  <a:schemeClr val="tx1"/>
                </a:solidFill>
              </a:rPr>
              <a:t>Hvilke omkostninger er variable?</a:t>
            </a:r>
          </a:p>
          <a:p>
            <a:r>
              <a:rPr lang="da-DK" sz="1200" dirty="0">
                <a:solidFill>
                  <a:schemeClr val="tx1"/>
                </a:solidFill>
              </a:rPr>
              <a:t>Hvordan reduceres omkostningerne?</a:t>
            </a:r>
          </a:p>
        </p:txBody>
      </p:sp>
      <p:sp>
        <p:nvSpPr>
          <p:cNvPr id="7" name="Rektangel 6">
            <a:extLst>
              <a:ext uri="{FF2B5EF4-FFF2-40B4-BE49-F238E27FC236}">
                <a16:creationId xmlns:a16="http://schemas.microsoft.com/office/drawing/2014/main" id="{B6382FAF-27CB-421C-8427-F9BB1F9E95D4}"/>
              </a:ext>
            </a:extLst>
          </p:cNvPr>
          <p:cNvSpPr/>
          <p:nvPr/>
        </p:nvSpPr>
        <p:spPr>
          <a:xfrm>
            <a:off x="6096000" y="4777409"/>
            <a:ext cx="5274365" cy="1603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Indtægter</a:t>
            </a:r>
          </a:p>
          <a:p>
            <a:r>
              <a:rPr lang="da-DK" sz="1200" dirty="0">
                <a:solidFill>
                  <a:schemeClr val="tx1"/>
                </a:solidFill>
              </a:rPr>
              <a:t>Hvilke værdifaktorer vil publikum gerne betale for?</a:t>
            </a:r>
          </a:p>
          <a:p>
            <a:r>
              <a:rPr lang="da-DK" sz="1200" dirty="0">
                <a:solidFill>
                  <a:schemeClr val="tx1"/>
                </a:solidFill>
              </a:rPr>
              <a:t>Hvor meget er publikum villige til at betale?</a:t>
            </a:r>
          </a:p>
          <a:p>
            <a:r>
              <a:rPr lang="da-DK" sz="1200" dirty="0">
                <a:solidFill>
                  <a:schemeClr val="tx1"/>
                </a:solidFill>
              </a:rPr>
              <a:t>Hvilke forskellige indtægtskilder har vi?</a:t>
            </a:r>
          </a:p>
          <a:p>
            <a:r>
              <a:rPr lang="da-DK" sz="1200" dirty="0">
                <a:solidFill>
                  <a:schemeClr val="tx1"/>
                </a:solidFill>
              </a:rPr>
              <a:t>Hvordan foretrækker publikum at betale?</a:t>
            </a:r>
          </a:p>
          <a:p>
            <a:r>
              <a:rPr lang="da-DK" sz="1200" dirty="0">
                <a:solidFill>
                  <a:schemeClr val="tx1"/>
                </a:solidFill>
              </a:rPr>
              <a:t>Hvor meget bidrager hver indtægtskilde til den samlede omsætning?</a:t>
            </a:r>
          </a:p>
        </p:txBody>
      </p:sp>
      <p:sp>
        <p:nvSpPr>
          <p:cNvPr id="8" name="Rektangel 7">
            <a:extLst>
              <a:ext uri="{FF2B5EF4-FFF2-40B4-BE49-F238E27FC236}">
                <a16:creationId xmlns:a16="http://schemas.microsoft.com/office/drawing/2014/main" id="{CBAFD488-C563-4F61-B856-8936B6F087D3}"/>
              </a:ext>
            </a:extLst>
          </p:cNvPr>
          <p:cNvSpPr/>
          <p:nvPr/>
        </p:nvSpPr>
        <p:spPr>
          <a:xfrm>
            <a:off x="2743200" y="1032180"/>
            <a:ext cx="2139368" cy="192577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Aktiviteter</a:t>
            </a:r>
          </a:p>
          <a:p>
            <a:r>
              <a:rPr lang="da-DK" sz="1200" dirty="0">
                <a:solidFill>
                  <a:schemeClr val="tx1"/>
                </a:solidFill>
              </a:rPr>
              <a:t>Hvilke aktiviteter kræver det at levere </a:t>
            </a:r>
          </a:p>
          <a:p>
            <a:pPr marL="171450" indent="-171450">
              <a:buFont typeface="Arial" panose="020B0604020202020204" pitchFamily="34" charset="0"/>
              <a:buChar char="•"/>
            </a:pPr>
            <a:r>
              <a:rPr lang="da-DK" sz="1200" dirty="0">
                <a:solidFill>
                  <a:schemeClr val="tx1"/>
                </a:solidFill>
              </a:rPr>
              <a:t>en aften på institutionen?</a:t>
            </a:r>
          </a:p>
          <a:p>
            <a:pPr marL="171450" indent="-171450">
              <a:buFont typeface="Arial" panose="020B0604020202020204" pitchFamily="34" charset="0"/>
              <a:buChar char="•"/>
            </a:pPr>
            <a:r>
              <a:rPr lang="da-DK" sz="1200" dirty="0">
                <a:solidFill>
                  <a:schemeClr val="tx1"/>
                </a:solidFill>
              </a:rPr>
              <a:t>gode relationer til kunder?</a:t>
            </a:r>
          </a:p>
          <a:p>
            <a:pPr marL="171450" indent="-171450">
              <a:buFont typeface="Arial" panose="020B0604020202020204" pitchFamily="34" charset="0"/>
              <a:buChar char="•"/>
            </a:pPr>
            <a:r>
              <a:rPr lang="da-DK" sz="1200" dirty="0">
                <a:solidFill>
                  <a:schemeClr val="tx1"/>
                </a:solidFill>
              </a:rPr>
              <a:t>gode relationer til frivillige?</a:t>
            </a:r>
          </a:p>
          <a:p>
            <a:pPr marL="171450" indent="-171450">
              <a:buFont typeface="Arial" panose="020B0604020202020204" pitchFamily="34" charset="0"/>
              <a:buChar char="•"/>
            </a:pPr>
            <a:r>
              <a:rPr lang="da-DK" sz="1200" dirty="0">
                <a:solidFill>
                  <a:schemeClr val="tx1"/>
                </a:solidFill>
              </a:rPr>
              <a:t>at skaffe indtægterne?</a:t>
            </a:r>
          </a:p>
          <a:p>
            <a:endParaRPr lang="da-DK" sz="1200" dirty="0">
              <a:solidFill>
                <a:schemeClr val="tx1"/>
              </a:solidFill>
            </a:endParaRPr>
          </a:p>
        </p:txBody>
      </p:sp>
      <p:sp>
        <p:nvSpPr>
          <p:cNvPr id="9" name="Rektangel 8">
            <a:extLst>
              <a:ext uri="{FF2B5EF4-FFF2-40B4-BE49-F238E27FC236}">
                <a16:creationId xmlns:a16="http://schemas.microsoft.com/office/drawing/2014/main" id="{9CE6A874-04C0-4A4C-8311-45738416B348}"/>
              </a:ext>
            </a:extLst>
          </p:cNvPr>
          <p:cNvSpPr/>
          <p:nvPr/>
        </p:nvSpPr>
        <p:spPr>
          <a:xfrm>
            <a:off x="2743200" y="2964582"/>
            <a:ext cx="2139368" cy="181282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Ressourcer</a:t>
            </a:r>
          </a:p>
          <a:p>
            <a:r>
              <a:rPr lang="da-DK" sz="1200" dirty="0">
                <a:solidFill>
                  <a:schemeClr val="tx1"/>
                </a:solidFill>
              </a:rPr>
              <a:t>Hvilke ressourcer kræver driften af institutionen?</a:t>
            </a:r>
          </a:p>
          <a:p>
            <a:r>
              <a:rPr lang="da-DK" sz="1200" dirty="0">
                <a:solidFill>
                  <a:schemeClr val="tx1"/>
                </a:solidFill>
              </a:rPr>
              <a:t>F.eks. bygninger, rettigheder, penge, personale, udstyr etc.</a:t>
            </a:r>
          </a:p>
        </p:txBody>
      </p:sp>
      <p:sp>
        <p:nvSpPr>
          <p:cNvPr id="10" name="Rektangel 9">
            <a:extLst>
              <a:ext uri="{FF2B5EF4-FFF2-40B4-BE49-F238E27FC236}">
                <a16:creationId xmlns:a16="http://schemas.microsoft.com/office/drawing/2014/main" id="{D4DF9629-F88D-410B-93B2-BD831EF36A72}"/>
              </a:ext>
            </a:extLst>
          </p:cNvPr>
          <p:cNvSpPr/>
          <p:nvPr/>
        </p:nvSpPr>
        <p:spPr>
          <a:xfrm>
            <a:off x="7309432" y="1031509"/>
            <a:ext cx="2139368" cy="19257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Kunderelationer</a:t>
            </a:r>
          </a:p>
          <a:p>
            <a:r>
              <a:rPr lang="da-DK" sz="1200" dirty="0">
                <a:solidFill>
                  <a:schemeClr val="tx1"/>
                </a:solidFill>
              </a:rPr>
              <a:t>Hvordan skaber vi relationer til publikum? Hvordan fastholder vi relationerne?</a:t>
            </a:r>
          </a:p>
          <a:p>
            <a:r>
              <a:rPr lang="da-DK" sz="1200" dirty="0">
                <a:solidFill>
                  <a:schemeClr val="tx1"/>
                </a:solidFill>
              </a:rPr>
              <a:t>Hvilke relationer sætter publikum mest pris på?</a:t>
            </a:r>
          </a:p>
          <a:p>
            <a:r>
              <a:rPr lang="da-DK" sz="1200" dirty="0">
                <a:solidFill>
                  <a:schemeClr val="tx1"/>
                </a:solidFill>
              </a:rPr>
              <a:t>Hvilke relationer gavner institutionen mest?</a:t>
            </a:r>
          </a:p>
        </p:txBody>
      </p:sp>
      <p:sp>
        <p:nvSpPr>
          <p:cNvPr id="11" name="Rektangel 10">
            <a:extLst>
              <a:ext uri="{FF2B5EF4-FFF2-40B4-BE49-F238E27FC236}">
                <a16:creationId xmlns:a16="http://schemas.microsoft.com/office/drawing/2014/main" id="{522301BE-F55F-4D0E-9281-80E88FA60A75}"/>
              </a:ext>
            </a:extLst>
          </p:cNvPr>
          <p:cNvSpPr/>
          <p:nvPr/>
        </p:nvSpPr>
        <p:spPr>
          <a:xfrm>
            <a:off x="7309432" y="2964581"/>
            <a:ext cx="2139368" cy="181945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Vejen til kunderne</a:t>
            </a:r>
          </a:p>
          <a:p>
            <a:r>
              <a:rPr lang="da-DK" sz="1200" dirty="0">
                <a:solidFill>
                  <a:schemeClr val="tx1"/>
                </a:solidFill>
              </a:rPr>
              <a:t>Hvordan når vi publikum i dag?</a:t>
            </a:r>
          </a:p>
          <a:p>
            <a:r>
              <a:rPr lang="da-DK" sz="1200" dirty="0">
                <a:solidFill>
                  <a:schemeClr val="tx1"/>
                </a:solidFill>
              </a:rPr>
              <a:t>Hvilke veje sætter publikum mest pris på?</a:t>
            </a:r>
          </a:p>
          <a:p>
            <a:r>
              <a:rPr lang="da-DK" sz="1200" dirty="0">
                <a:solidFill>
                  <a:schemeClr val="tx1"/>
                </a:solidFill>
              </a:rPr>
              <a:t>Hvilke veje er de bedste for institutionen?</a:t>
            </a:r>
          </a:p>
          <a:p>
            <a:r>
              <a:rPr lang="da-DK" sz="1200" dirty="0">
                <a:solidFill>
                  <a:schemeClr val="tx1"/>
                </a:solidFill>
              </a:rPr>
              <a:t>Hvordan når vi publikum før, under og efter besøget, koncerten eller forestillingen?</a:t>
            </a:r>
          </a:p>
        </p:txBody>
      </p:sp>
      <p:sp>
        <p:nvSpPr>
          <p:cNvPr id="12" name="Rektangel 11">
            <a:extLst>
              <a:ext uri="{FF2B5EF4-FFF2-40B4-BE49-F238E27FC236}">
                <a16:creationId xmlns:a16="http://schemas.microsoft.com/office/drawing/2014/main" id="{0AD9DABE-A4C5-4D5C-8046-38353EC8B705}"/>
              </a:ext>
            </a:extLst>
          </p:cNvPr>
          <p:cNvSpPr/>
          <p:nvPr/>
        </p:nvSpPr>
        <p:spPr>
          <a:xfrm>
            <a:off x="4882568" y="1032855"/>
            <a:ext cx="2426866" cy="374455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Værdifaktorer</a:t>
            </a:r>
          </a:p>
          <a:p>
            <a:r>
              <a:rPr lang="da-DK" sz="1200" dirty="0">
                <a:solidFill>
                  <a:schemeClr val="tx1"/>
                </a:solidFill>
              </a:rPr>
              <a:t>Hvad består en god aften på institutionen af?</a:t>
            </a:r>
          </a:p>
          <a:p>
            <a:r>
              <a:rPr lang="da-DK" sz="1200" dirty="0">
                <a:solidFill>
                  <a:schemeClr val="tx1"/>
                </a:solidFill>
              </a:rPr>
              <a:t>Hvilken oplevelse får publikum på stedet?</a:t>
            </a:r>
          </a:p>
          <a:p>
            <a:r>
              <a:rPr lang="da-DK" sz="1200" dirty="0">
                <a:solidFill>
                  <a:schemeClr val="tx1"/>
                </a:solidFill>
              </a:rPr>
              <a:t>Hvad sætter publikum særlig pris på?</a:t>
            </a:r>
          </a:p>
          <a:p>
            <a:r>
              <a:rPr lang="da-DK" sz="1200" dirty="0">
                <a:solidFill>
                  <a:schemeClr val="tx1"/>
                </a:solidFill>
              </a:rPr>
              <a:t>Hvad betyder stemning, service, musik, lokaleindretning, udsmykning mm. for publikum?</a:t>
            </a:r>
          </a:p>
        </p:txBody>
      </p:sp>
      <p:sp>
        <p:nvSpPr>
          <p:cNvPr id="13" name="Rektangel 12">
            <a:extLst>
              <a:ext uri="{FF2B5EF4-FFF2-40B4-BE49-F238E27FC236}">
                <a16:creationId xmlns:a16="http://schemas.microsoft.com/office/drawing/2014/main" id="{E3789BB2-EE3D-4BA8-AD51-251653036EF7}"/>
              </a:ext>
            </a:extLst>
          </p:cNvPr>
          <p:cNvSpPr/>
          <p:nvPr/>
        </p:nvSpPr>
        <p:spPr>
          <a:xfrm>
            <a:off x="9448800" y="1031509"/>
            <a:ext cx="1921565" cy="375915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Kunderne</a:t>
            </a:r>
          </a:p>
          <a:p>
            <a:r>
              <a:rPr lang="da-DK" sz="1200" dirty="0">
                <a:solidFill>
                  <a:schemeClr val="tx1"/>
                </a:solidFill>
              </a:rPr>
              <a:t>Hvilke kunder har vi i butikken?</a:t>
            </a:r>
          </a:p>
          <a:p>
            <a:r>
              <a:rPr lang="da-DK" sz="1200" dirty="0">
                <a:solidFill>
                  <a:schemeClr val="tx1"/>
                </a:solidFill>
              </a:rPr>
              <a:t>Hvilket publikum synes, vi har noget at tilbyde dem?</a:t>
            </a:r>
          </a:p>
          <a:p>
            <a:r>
              <a:rPr lang="da-DK" sz="1200" dirty="0">
                <a:solidFill>
                  <a:schemeClr val="tx1"/>
                </a:solidFill>
              </a:rPr>
              <a:t>Hvilke segmenter af publikum når vi, og hvilke når vi ikke?</a:t>
            </a:r>
          </a:p>
          <a:p>
            <a:r>
              <a:rPr lang="da-DK" sz="1200" dirty="0">
                <a:solidFill>
                  <a:schemeClr val="tx1"/>
                </a:solidFill>
              </a:rPr>
              <a:t>Hvilket nyt publikum skal vi prioritere?</a:t>
            </a:r>
          </a:p>
          <a:p>
            <a:endParaRPr lang="da-DK" sz="1200" dirty="0">
              <a:solidFill>
                <a:schemeClr val="tx1"/>
              </a:solidFill>
            </a:endParaRPr>
          </a:p>
        </p:txBody>
      </p:sp>
    </p:spTree>
    <p:extLst>
      <p:ext uri="{BB962C8B-B14F-4D97-AF65-F5344CB8AC3E}">
        <p14:creationId xmlns:p14="http://schemas.microsoft.com/office/powerpoint/2010/main" val="37495296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0E06382C-3041-44CE-A965-5A87EBDBCAEA}"/>
              </a:ext>
            </a:extLst>
          </p:cNvPr>
          <p:cNvSpPr txBox="1"/>
          <p:nvPr/>
        </p:nvSpPr>
        <p:spPr>
          <a:xfrm>
            <a:off x="404026" y="104705"/>
            <a:ext cx="3708302" cy="523220"/>
          </a:xfrm>
          <a:prstGeom prst="rect">
            <a:avLst/>
          </a:prstGeom>
          <a:noFill/>
        </p:spPr>
        <p:txBody>
          <a:bodyPr wrap="square" rtlCol="0">
            <a:spAutoFit/>
          </a:bodyPr>
          <a:lstStyle/>
          <a:p>
            <a:r>
              <a:rPr lang="da-DK" sz="2800" b="1" i="1" dirty="0">
                <a:solidFill>
                  <a:schemeClr val="accent6">
                    <a:lumMod val="75000"/>
                  </a:schemeClr>
                </a:solidFill>
              </a:rPr>
              <a:t>Forretningsmodellen</a:t>
            </a:r>
          </a:p>
        </p:txBody>
      </p:sp>
      <p:grpSp>
        <p:nvGrpSpPr>
          <p:cNvPr id="4" name="Gruppe 3">
            <a:extLst>
              <a:ext uri="{FF2B5EF4-FFF2-40B4-BE49-F238E27FC236}">
                <a16:creationId xmlns:a16="http://schemas.microsoft.com/office/drawing/2014/main" id="{D916D3D0-3869-4B49-B812-EC53BA054FE6}"/>
              </a:ext>
            </a:extLst>
          </p:cNvPr>
          <p:cNvGrpSpPr/>
          <p:nvPr/>
        </p:nvGrpSpPr>
        <p:grpSpPr>
          <a:xfrm>
            <a:off x="821635" y="1378225"/>
            <a:ext cx="10548730" cy="5009323"/>
            <a:chOff x="821635" y="1378225"/>
            <a:chExt cx="10548730" cy="5009323"/>
          </a:xfrm>
        </p:grpSpPr>
        <p:sp>
          <p:nvSpPr>
            <p:cNvPr id="3" name="Rektangel 2">
              <a:extLst>
                <a:ext uri="{FF2B5EF4-FFF2-40B4-BE49-F238E27FC236}">
                  <a16:creationId xmlns:a16="http://schemas.microsoft.com/office/drawing/2014/main" id="{062736EB-8E80-4409-BD9E-A7B75F1E1148}"/>
                </a:ext>
              </a:extLst>
            </p:cNvPr>
            <p:cNvSpPr/>
            <p:nvPr/>
          </p:nvSpPr>
          <p:spPr>
            <a:xfrm>
              <a:off x="821635" y="1378226"/>
              <a:ext cx="1921565" cy="34058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Partnere</a:t>
              </a:r>
            </a:p>
            <a:p>
              <a:r>
                <a:rPr lang="da-DK" sz="1600" dirty="0">
                  <a:solidFill>
                    <a:schemeClr val="tx1"/>
                  </a:solidFill>
                </a:rPr>
                <a:t>De vigtigste partnere med</a:t>
              </a:r>
            </a:p>
            <a:p>
              <a:r>
                <a:rPr lang="da-DK" sz="1600" dirty="0">
                  <a:solidFill>
                    <a:schemeClr val="tx1"/>
                  </a:solidFill>
                </a:rPr>
                <a:t>nødvendige ressourcer ude fra. Leverer ydelser eller ressourcer. </a:t>
              </a:r>
            </a:p>
          </p:txBody>
        </p:sp>
        <p:sp>
          <p:nvSpPr>
            <p:cNvPr id="6" name="Rektangel 5">
              <a:extLst>
                <a:ext uri="{FF2B5EF4-FFF2-40B4-BE49-F238E27FC236}">
                  <a16:creationId xmlns:a16="http://schemas.microsoft.com/office/drawing/2014/main" id="{C499ECE3-4A0C-4603-97EF-3BA58883FDDB}"/>
                </a:ext>
              </a:extLst>
            </p:cNvPr>
            <p:cNvSpPr/>
            <p:nvPr/>
          </p:nvSpPr>
          <p:spPr>
            <a:xfrm>
              <a:off x="821635" y="4784035"/>
              <a:ext cx="5274365" cy="1603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da-DK" dirty="0">
                  <a:solidFill>
                    <a:schemeClr val="tx1"/>
                  </a:solidFill>
                </a:rPr>
                <a:t>Omkostninger</a:t>
              </a:r>
            </a:p>
            <a:p>
              <a:r>
                <a:rPr lang="da-DK" dirty="0">
                  <a:solidFill>
                    <a:schemeClr val="tx1"/>
                  </a:solidFill>
                </a:rPr>
                <a:t>Minimering af omkostninger, så værdiskabelsen og indtægterne overstiger omkostningerne mest muligt. </a:t>
              </a:r>
            </a:p>
          </p:txBody>
        </p:sp>
        <p:sp>
          <p:nvSpPr>
            <p:cNvPr id="7" name="Rektangel 6">
              <a:extLst>
                <a:ext uri="{FF2B5EF4-FFF2-40B4-BE49-F238E27FC236}">
                  <a16:creationId xmlns:a16="http://schemas.microsoft.com/office/drawing/2014/main" id="{B6382FAF-27CB-421C-8427-F9BB1F9E95D4}"/>
                </a:ext>
              </a:extLst>
            </p:cNvPr>
            <p:cNvSpPr/>
            <p:nvPr/>
          </p:nvSpPr>
          <p:spPr>
            <a:xfrm>
              <a:off x="6096000" y="4777409"/>
              <a:ext cx="5274365" cy="1603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		Indtægter</a:t>
              </a:r>
            </a:p>
            <a:p>
              <a:r>
                <a:rPr lang="da-DK" dirty="0">
                  <a:solidFill>
                    <a:schemeClr val="tx1"/>
                  </a:solidFill>
                </a:rPr>
                <a:t>	Betaling fra kunderne og basis for 	værdiskabelsen</a:t>
              </a:r>
            </a:p>
          </p:txBody>
        </p:sp>
        <p:sp>
          <p:nvSpPr>
            <p:cNvPr id="8" name="Rektangel 7">
              <a:extLst>
                <a:ext uri="{FF2B5EF4-FFF2-40B4-BE49-F238E27FC236}">
                  <a16:creationId xmlns:a16="http://schemas.microsoft.com/office/drawing/2014/main" id="{CBAFD488-C563-4F61-B856-8936B6F087D3}"/>
                </a:ext>
              </a:extLst>
            </p:cNvPr>
            <p:cNvSpPr/>
            <p:nvPr/>
          </p:nvSpPr>
          <p:spPr>
            <a:xfrm>
              <a:off x="2743200" y="1378226"/>
              <a:ext cx="2139368" cy="1709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Aktiviteter</a:t>
              </a:r>
            </a:p>
            <a:p>
              <a:r>
                <a:rPr lang="da-DK" sz="1600" dirty="0">
                  <a:solidFill>
                    <a:schemeClr val="tx1"/>
                  </a:solidFill>
                </a:rPr>
                <a:t>De vigtigste handlinger, der skaber værdi og som efterspørges.</a:t>
              </a:r>
            </a:p>
            <a:p>
              <a:endParaRPr lang="da-DK" sz="1200" dirty="0">
                <a:solidFill>
                  <a:schemeClr val="tx1"/>
                </a:solidFill>
              </a:endParaRPr>
            </a:p>
          </p:txBody>
        </p:sp>
        <p:sp>
          <p:nvSpPr>
            <p:cNvPr id="9" name="Rektangel 8">
              <a:extLst>
                <a:ext uri="{FF2B5EF4-FFF2-40B4-BE49-F238E27FC236}">
                  <a16:creationId xmlns:a16="http://schemas.microsoft.com/office/drawing/2014/main" id="{9CE6A874-04C0-4A4C-8311-45738416B348}"/>
                </a:ext>
              </a:extLst>
            </p:cNvPr>
            <p:cNvSpPr/>
            <p:nvPr/>
          </p:nvSpPr>
          <p:spPr>
            <a:xfrm>
              <a:off x="2743200" y="3087758"/>
              <a:ext cx="2139368" cy="168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Ressourcer</a:t>
              </a:r>
            </a:p>
            <a:p>
              <a:r>
                <a:rPr lang="da-DK" sz="1600" dirty="0">
                  <a:solidFill>
                    <a:schemeClr val="tx1"/>
                  </a:solidFill>
                </a:rPr>
                <a:t>Bygninger</a:t>
              </a:r>
            </a:p>
            <a:p>
              <a:r>
                <a:rPr lang="da-DK" sz="1600" dirty="0">
                  <a:solidFill>
                    <a:schemeClr val="tx1"/>
                  </a:solidFill>
                </a:rPr>
                <a:t>Rettigheder</a:t>
              </a:r>
            </a:p>
            <a:p>
              <a:r>
                <a:rPr lang="da-DK" sz="1600" dirty="0">
                  <a:solidFill>
                    <a:schemeClr val="tx1"/>
                  </a:solidFill>
                </a:rPr>
                <a:t>Finansielle</a:t>
              </a:r>
            </a:p>
            <a:p>
              <a:r>
                <a:rPr lang="da-DK" sz="1600" dirty="0">
                  <a:solidFill>
                    <a:schemeClr val="tx1"/>
                  </a:solidFill>
                </a:rPr>
                <a:t>Kompetencer</a:t>
              </a:r>
            </a:p>
            <a:p>
              <a:endParaRPr lang="da-DK" dirty="0">
                <a:solidFill>
                  <a:schemeClr val="tx1"/>
                </a:solidFill>
              </a:endParaRPr>
            </a:p>
            <a:p>
              <a:r>
                <a:rPr lang="da-DK" sz="1200" dirty="0">
                  <a:solidFill>
                    <a:schemeClr val="tx1"/>
                  </a:solidFill>
                </a:rPr>
                <a:t>.</a:t>
              </a:r>
            </a:p>
          </p:txBody>
        </p:sp>
        <p:sp>
          <p:nvSpPr>
            <p:cNvPr id="10" name="Rektangel 9">
              <a:extLst>
                <a:ext uri="{FF2B5EF4-FFF2-40B4-BE49-F238E27FC236}">
                  <a16:creationId xmlns:a16="http://schemas.microsoft.com/office/drawing/2014/main" id="{D4DF9629-F88D-410B-93B2-BD831EF36A72}"/>
                </a:ext>
              </a:extLst>
            </p:cNvPr>
            <p:cNvSpPr/>
            <p:nvPr/>
          </p:nvSpPr>
          <p:spPr>
            <a:xfrm>
              <a:off x="7309432" y="1378226"/>
              <a:ext cx="2139368" cy="1709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Kunderelationer</a:t>
              </a:r>
            </a:p>
            <a:p>
              <a:r>
                <a:rPr lang="da-DK" sz="1600" dirty="0">
                  <a:solidFill>
                    <a:schemeClr val="tx1"/>
                  </a:solidFill>
                </a:rPr>
                <a:t>Relationen mellem jer og kunderne. Hvorfor kommer de og involverer sig med jer?</a:t>
              </a:r>
            </a:p>
          </p:txBody>
        </p:sp>
        <p:sp>
          <p:nvSpPr>
            <p:cNvPr id="11" name="Rektangel 10">
              <a:extLst>
                <a:ext uri="{FF2B5EF4-FFF2-40B4-BE49-F238E27FC236}">
                  <a16:creationId xmlns:a16="http://schemas.microsoft.com/office/drawing/2014/main" id="{522301BE-F55F-4D0E-9281-80E88FA60A75}"/>
                </a:ext>
              </a:extLst>
            </p:cNvPr>
            <p:cNvSpPr/>
            <p:nvPr/>
          </p:nvSpPr>
          <p:spPr>
            <a:xfrm>
              <a:off x="7309432" y="3087758"/>
              <a:ext cx="2139368" cy="16962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Vejen til kunderne</a:t>
              </a:r>
            </a:p>
            <a:p>
              <a:endParaRPr lang="da-DK" sz="1600" dirty="0">
                <a:solidFill>
                  <a:schemeClr val="tx1"/>
                </a:solidFill>
              </a:endParaRPr>
            </a:p>
            <a:p>
              <a:r>
                <a:rPr lang="da-DK" sz="1600" dirty="0">
                  <a:solidFill>
                    <a:schemeClr val="tx1"/>
                  </a:solidFill>
                </a:rPr>
                <a:t>Forbinder værdi-faktorerne med kunderne</a:t>
              </a:r>
            </a:p>
          </p:txBody>
        </p:sp>
        <p:sp>
          <p:nvSpPr>
            <p:cNvPr id="12" name="Rektangel 11">
              <a:extLst>
                <a:ext uri="{FF2B5EF4-FFF2-40B4-BE49-F238E27FC236}">
                  <a16:creationId xmlns:a16="http://schemas.microsoft.com/office/drawing/2014/main" id="{0AD9DABE-A4C5-4D5C-8046-38353EC8B705}"/>
                </a:ext>
              </a:extLst>
            </p:cNvPr>
            <p:cNvSpPr/>
            <p:nvPr/>
          </p:nvSpPr>
          <p:spPr>
            <a:xfrm>
              <a:off x="4882568" y="1378226"/>
              <a:ext cx="2426866" cy="33991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Værdifaktorer</a:t>
              </a:r>
            </a:p>
            <a:p>
              <a:r>
                <a:rPr lang="da-DK" sz="1600" dirty="0">
                  <a:solidFill>
                    <a:schemeClr val="tx1"/>
                  </a:solidFill>
                </a:rPr>
                <a:t>Ydelserne set fra kundesiden. Det, der får dem til at komme til jeres institution.</a:t>
              </a:r>
            </a:p>
          </p:txBody>
        </p:sp>
        <p:sp>
          <p:nvSpPr>
            <p:cNvPr id="13" name="Rektangel 12">
              <a:extLst>
                <a:ext uri="{FF2B5EF4-FFF2-40B4-BE49-F238E27FC236}">
                  <a16:creationId xmlns:a16="http://schemas.microsoft.com/office/drawing/2014/main" id="{E3789BB2-EE3D-4BA8-AD51-251653036EF7}"/>
                </a:ext>
              </a:extLst>
            </p:cNvPr>
            <p:cNvSpPr/>
            <p:nvPr/>
          </p:nvSpPr>
          <p:spPr>
            <a:xfrm>
              <a:off x="9448800" y="1378225"/>
              <a:ext cx="1921565" cy="34124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Kunderne</a:t>
              </a:r>
            </a:p>
            <a:p>
              <a:r>
                <a:rPr lang="da-DK" sz="1600" dirty="0">
                  <a:solidFill>
                    <a:schemeClr val="tx1"/>
                  </a:solidFill>
                </a:rPr>
                <a:t>Beskrivelse af de kundesegmenter, man har, ikke har, og hvilke man ønsker at fokusere på.</a:t>
              </a:r>
            </a:p>
            <a:p>
              <a:endParaRPr lang="da-DK" sz="1200" dirty="0">
                <a:solidFill>
                  <a:schemeClr val="tx1"/>
                </a:solidFill>
              </a:endParaRPr>
            </a:p>
          </p:txBody>
        </p:sp>
      </p:grpSp>
      <p:sp>
        <p:nvSpPr>
          <p:cNvPr id="5" name="Pil: højre 4">
            <a:extLst>
              <a:ext uri="{FF2B5EF4-FFF2-40B4-BE49-F238E27FC236}">
                <a16:creationId xmlns:a16="http://schemas.microsoft.com/office/drawing/2014/main" id="{A054B0A9-7A1B-4B6C-BDBC-CCCEDDECAADB}"/>
              </a:ext>
            </a:extLst>
          </p:cNvPr>
          <p:cNvSpPr/>
          <p:nvPr/>
        </p:nvSpPr>
        <p:spPr>
          <a:xfrm>
            <a:off x="6804133" y="3348474"/>
            <a:ext cx="3047612" cy="308287"/>
          </a:xfrm>
          <a:prstGeom prst="rightArrow">
            <a:avLst>
              <a:gd name="adj1" fmla="val 50000"/>
              <a:gd name="adj2" fmla="val 670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7" name="Pil: venstre-højre 16">
            <a:extLst>
              <a:ext uri="{FF2B5EF4-FFF2-40B4-BE49-F238E27FC236}">
                <a16:creationId xmlns:a16="http://schemas.microsoft.com/office/drawing/2014/main" id="{3B95788B-B978-4010-AC7B-67E0C9F3E63A}"/>
              </a:ext>
            </a:extLst>
          </p:cNvPr>
          <p:cNvSpPr/>
          <p:nvPr/>
        </p:nvSpPr>
        <p:spPr>
          <a:xfrm>
            <a:off x="7423564" y="2682043"/>
            <a:ext cx="1933996" cy="31332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18" name="Venstre klammeparentes 17">
            <a:extLst>
              <a:ext uri="{FF2B5EF4-FFF2-40B4-BE49-F238E27FC236}">
                <a16:creationId xmlns:a16="http://schemas.microsoft.com/office/drawing/2014/main" id="{EB45CD1C-6A01-478A-9D52-A12874FE4ED2}"/>
              </a:ext>
            </a:extLst>
          </p:cNvPr>
          <p:cNvSpPr/>
          <p:nvPr/>
        </p:nvSpPr>
        <p:spPr>
          <a:xfrm rot="5400000">
            <a:off x="7885998" y="-2099512"/>
            <a:ext cx="480933" cy="6487797"/>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19" name="Tekstfelt 18">
            <a:extLst>
              <a:ext uri="{FF2B5EF4-FFF2-40B4-BE49-F238E27FC236}">
                <a16:creationId xmlns:a16="http://schemas.microsoft.com/office/drawing/2014/main" id="{D8EA2794-A8BA-44C8-B1E4-43353C9BBE3C}"/>
              </a:ext>
            </a:extLst>
          </p:cNvPr>
          <p:cNvSpPr txBox="1"/>
          <p:nvPr/>
        </p:nvSpPr>
        <p:spPr>
          <a:xfrm flipH="1">
            <a:off x="4798030" y="101793"/>
            <a:ext cx="7393969" cy="923330"/>
          </a:xfrm>
          <a:prstGeom prst="rect">
            <a:avLst/>
          </a:prstGeom>
          <a:solidFill>
            <a:schemeClr val="bg1"/>
          </a:solidFill>
        </p:spPr>
        <p:txBody>
          <a:bodyPr wrap="square" rtlCol="0">
            <a:spAutoFit/>
          </a:bodyPr>
          <a:lstStyle/>
          <a:p>
            <a:pPr algn="ctr"/>
            <a:endParaRPr lang="da-DK" b="1" dirty="0"/>
          </a:p>
          <a:p>
            <a:pPr algn="ctr"/>
            <a:r>
              <a:rPr lang="da-DK" b="1" dirty="0"/>
              <a:t>Værdier, kundesiden</a:t>
            </a:r>
          </a:p>
          <a:p>
            <a:r>
              <a:rPr lang="da-DK" dirty="0"/>
              <a:t>Hvordan værdier bliver skabt for kunderne og skaber indtægt til institutionen</a:t>
            </a:r>
          </a:p>
        </p:txBody>
      </p:sp>
      <p:sp>
        <p:nvSpPr>
          <p:cNvPr id="20" name="Pil: nedad 19">
            <a:extLst>
              <a:ext uri="{FF2B5EF4-FFF2-40B4-BE49-F238E27FC236}">
                <a16:creationId xmlns:a16="http://schemas.microsoft.com/office/drawing/2014/main" id="{18498DF7-6191-492E-BC9B-4C89E4E91968}"/>
              </a:ext>
            </a:extLst>
          </p:cNvPr>
          <p:cNvSpPr/>
          <p:nvPr/>
        </p:nvSpPr>
        <p:spPr>
          <a:xfrm rot="1033450">
            <a:off x="10551560" y="4263592"/>
            <a:ext cx="205483" cy="103787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1" name="Pil: opadgående 20">
            <a:extLst>
              <a:ext uri="{FF2B5EF4-FFF2-40B4-BE49-F238E27FC236}">
                <a16:creationId xmlns:a16="http://schemas.microsoft.com/office/drawing/2014/main" id="{3E8708B2-2D0F-443B-BCF5-E7011864DD1F}"/>
              </a:ext>
            </a:extLst>
          </p:cNvPr>
          <p:cNvSpPr/>
          <p:nvPr/>
        </p:nvSpPr>
        <p:spPr>
          <a:xfrm rot="16200000">
            <a:off x="6098106" y="4772289"/>
            <a:ext cx="205483" cy="105217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2" name="Højre klammeparentes 21">
            <a:extLst>
              <a:ext uri="{FF2B5EF4-FFF2-40B4-BE49-F238E27FC236}">
                <a16:creationId xmlns:a16="http://schemas.microsoft.com/office/drawing/2014/main" id="{E531FD99-1831-4923-B3B7-05DEC85F5104}"/>
              </a:ext>
            </a:extLst>
          </p:cNvPr>
          <p:cNvSpPr/>
          <p:nvPr/>
        </p:nvSpPr>
        <p:spPr>
          <a:xfrm rot="16200000">
            <a:off x="2751390" y="-807969"/>
            <a:ext cx="323864" cy="3938492"/>
          </a:xfrm>
          <a:prstGeom prst="rightBrace">
            <a:avLst>
              <a:gd name="adj1" fmla="val 8333"/>
              <a:gd name="adj2" fmla="val 53649"/>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da-DK"/>
          </a:p>
        </p:txBody>
      </p:sp>
      <p:sp>
        <p:nvSpPr>
          <p:cNvPr id="23" name="Tekstfelt 22">
            <a:extLst>
              <a:ext uri="{FF2B5EF4-FFF2-40B4-BE49-F238E27FC236}">
                <a16:creationId xmlns:a16="http://schemas.microsoft.com/office/drawing/2014/main" id="{3A48B0BB-59DB-4116-BCC2-13241A6CE284}"/>
              </a:ext>
            </a:extLst>
          </p:cNvPr>
          <p:cNvSpPr txBox="1"/>
          <p:nvPr/>
        </p:nvSpPr>
        <p:spPr>
          <a:xfrm>
            <a:off x="1265949" y="563458"/>
            <a:ext cx="3616615" cy="369332"/>
          </a:xfrm>
          <a:prstGeom prst="rect">
            <a:avLst/>
          </a:prstGeom>
          <a:noFill/>
        </p:spPr>
        <p:txBody>
          <a:bodyPr wrap="square" rtlCol="0">
            <a:spAutoFit/>
          </a:bodyPr>
          <a:lstStyle/>
          <a:p>
            <a:r>
              <a:rPr lang="da-DK" b="1" dirty="0"/>
              <a:t>Effektiv struktur, produktionssiden</a:t>
            </a:r>
          </a:p>
        </p:txBody>
      </p:sp>
      <p:sp>
        <p:nvSpPr>
          <p:cNvPr id="24" name="Pil: højre 23">
            <a:extLst>
              <a:ext uri="{FF2B5EF4-FFF2-40B4-BE49-F238E27FC236}">
                <a16:creationId xmlns:a16="http://schemas.microsoft.com/office/drawing/2014/main" id="{D4FB9A47-457F-4B6F-A4E6-4CD6D6FD9AF6}"/>
              </a:ext>
            </a:extLst>
          </p:cNvPr>
          <p:cNvSpPr/>
          <p:nvPr/>
        </p:nvSpPr>
        <p:spPr>
          <a:xfrm>
            <a:off x="1887285" y="1469477"/>
            <a:ext cx="741785" cy="2274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5" name="Pil: højre 24">
            <a:extLst>
              <a:ext uri="{FF2B5EF4-FFF2-40B4-BE49-F238E27FC236}">
                <a16:creationId xmlns:a16="http://schemas.microsoft.com/office/drawing/2014/main" id="{DB3060FE-7A9E-455D-9891-AE88BF5D3AB4}"/>
              </a:ext>
            </a:extLst>
          </p:cNvPr>
          <p:cNvSpPr/>
          <p:nvPr/>
        </p:nvSpPr>
        <p:spPr>
          <a:xfrm>
            <a:off x="3984440" y="1469476"/>
            <a:ext cx="741785" cy="22744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6" name="Pil: opadgående 25">
            <a:extLst>
              <a:ext uri="{FF2B5EF4-FFF2-40B4-BE49-F238E27FC236}">
                <a16:creationId xmlns:a16="http://schemas.microsoft.com/office/drawing/2014/main" id="{249925F1-0C97-4271-9C80-E46A6FE95C35}"/>
              </a:ext>
            </a:extLst>
          </p:cNvPr>
          <p:cNvSpPr/>
          <p:nvPr/>
        </p:nvSpPr>
        <p:spPr>
          <a:xfrm>
            <a:off x="1551398" y="4256441"/>
            <a:ext cx="238098" cy="58261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7" name="Pil: opadgående 26">
            <a:extLst>
              <a:ext uri="{FF2B5EF4-FFF2-40B4-BE49-F238E27FC236}">
                <a16:creationId xmlns:a16="http://schemas.microsoft.com/office/drawing/2014/main" id="{B0C738CB-6D51-4157-8729-CBE3D4D86C39}"/>
              </a:ext>
            </a:extLst>
          </p:cNvPr>
          <p:cNvSpPr/>
          <p:nvPr/>
        </p:nvSpPr>
        <p:spPr>
          <a:xfrm>
            <a:off x="4200843" y="4256441"/>
            <a:ext cx="238098" cy="58261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
        <p:nvSpPr>
          <p:cNvPr id="28" name="Pil: opadgående 27">
            <a:extLst>
              <a:ext uri="{FF2B5EF4-FFF2-40B4-BE49-F238E27FC236}">
                <a16:creationId xmlns:a16="http://schemas.microsoft.com/office/drawing/2014/main" id="{04D67167-21F2-4508-B4DD-424601FD0153}"/>
              </a:ext>
            </a:extLst>
          </p:cNvPr>
          <p:cNvSpPr/>
          <p:nvPr/>
        </p:nvSpPr>
        <p:spPr>
          <a:xfrm>
            <a:off x="4236283" y="2614873"/>
            <a:ext cx="238098" cy="58261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a-DK"/>
          </a:p>
        </p:txBody>
      </p:sp>
    </p:spTree>
    <p:extLst>
      <p:ext uri="{BB962C8B-B14F-4D97-AF65-F5344CB8AC3E}">
        <p14:creationId xmlns:p14="http://schemas.microsoft.com/office/powerpoint/2010/main" val="507975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felt 1">
            <a:extLst>
              <a:ext uri="{FF2B5EF4-FFF2-40B4-BE49-F238E27FC236}">
                <a16:creationId xmlns:a16="http://schemas.microsoft.com/office/drawing/2014/main" id="{0E06382C-3041-44CE-A965-5A87EBDBCAEA}"/>
              </a:ext>
            </a:extLst>
          </p:cNvPr>
          <p:cNvSpPr txBox="1"/>
          <p:nvPr/>
        </p:nvSpPr>
        <p:spPr>
          <a:xfrm>
            <a:off x="821635" y="300626"/>
            <a:ext cx="4842544" cy="1292662"/>
          </a:xfrm>
          <a:prstGeom prst="rect">
            <a:avLst/>
          </a:prstGeom>
          <a:noFill/>
        </p:spPr>
        <p:txBody>
          <a:bodyPr wrap="none" rtlCol="0">
            <a:spAutoFit/>
          </a:bodyPr>
          <a:lstStyle/>
          <a:p>
            <a:r>
              <a:rPr lang="da-DK" sz="4000" b="1" i="1" dirty="0">
                <a:solidFill>
                  <a:schemeClr val="accent6">
                    <a:lumMod val="75000"/>
                  </a:schemeClr>
                </a:solidFill>
              </a:rPr>
              <a:t>Forretningsmodellen</a:t>
            </a:r>
          </a:p>
          <a:p>
            <a:r>
              <a:rPr lang="da-DK" sz="1400" dirty="0"/>
              <a:t>Hvis der er for lidt plads, så brug </a:t>
            </a:r>
            <a:r>
              <a:rPr lang="da-DK" sz="1400" dirty="0" err="1"/>
              <a:t>wordfilen</a:t>
            </a:r>
            <a:r>
              <a:rPr lang="da-DK" sz="1400" dirty="0"/>
              <a:t>, der kan downloades</a:t>
            </a:r>
          </a:p>
          <a:p>
            <a:endParaRPr lang="da-DK" sz="2400" dirty="0"/>
          </a:p>
        </p:txBody>
      </p:sp>
      <p:grpSp>
        <p:nvGrpSpPr>
          <p:cNvPr id="4" name="Gruppe 3">
            <a:extLst>
              <a:ext uri="{FF2B5EF4-FFF2-40B4-BE49-F238E27FC236}">
                <a16:creationId xmlns:a16="http://schemas.microsoft.com/office/drawing/2014/main" id="{D916D3D0-3869-4B49-B812-EC53BA054FE6}"/>
              </a:ext>
            </a:extLst>
          </p:cNvPr>
          <p:cNvGrpSpPr/>
          <p:nvPr/>
        </p:nvGrpSpPr>
        <p:grpSpPr>
          <a:xfrm>
            <a:off x="821635" y="1378225"/>
            <a:ext cx="10548730" cy="5009323"/>
            <a:chOff x="821635" y="1378225"/>
            <a:chExt cx="10548730" cy="5009323"/>
          </a:xfrm>
        </p:grpSpPr>
        <p:sp>
          <p:nvSpPr>
            <p:cNvPr id="3" name="Rektangel 2">
              <a:extLst>
                <a:ext uri="{FF2B5EF4-FFF2-40B4-BE49-F238E27FC236}">
                  <a16:creationId xmlns:a16="http://schemas.microsoft.com/office/drawing/2014/main" id="{062736EB-8E80-4409-BD9E-A7B75F1E1148}"/>
                </a:ext>
              </a:extLst>
            </p:cNvPr>
            <p:cNvSpPr/>
            <p:nvPr/>
          </p:nvSpPr>
          <p:spPr>
            <a:xfrm>
              <a:off x="821635" y="1378226"/>
              <a:ext cx="1921565" cy="340580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Partnere</a:t>
              </a:r>
            </a:p>
          </p:txBody>
        </p:sp>
        <p:sp>
          <p:nvSpPr>
            <p:cNvPr id="6" name="Rektangel 5">
              <a:extLst>
                <a:ext uri="{FF2B5EF4-FFF2-40B4-BE49-F238E27FC236}">
                  <a16:creationId xmlns:a16="http://schemas.microsoft.com/office/drawing/2014/main" id="{C499ECE3-4A0C-4603-97EF-3BA58883FDDB}"/>
                </a:ext>
              </a:extLst>
            </p:cNvPr>
            <p:cNvSpPr/>
            <p:nvPr/>
          </p:nvSpPr>
          <p:spPr>
            <a:xfrm>
              <a:off x="821635" y="4784035"/>
              <a:ext cx="5274365" cy="1603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Omkostninger</a:t>
              </a:r>
            </a:p>
          </p:txBody>
        </p:sp>
        <p:sp>
          <p:nvSpPr>
            <p:cNvPr id="7" name="Rektangel 6">
              <a:extLst>
                <a:ext uri="{FF2B5EF4-FFF2-40B4-BE49-F238E27FC236}">
                  <a16:creationId xmlns:a16="http://schemas.microsoft.com/office/drawing/2014/main" id="{B6382FAF-27CB-421C-8427-F9BB1F9E95D4}"/>
                </a:ext>
              </a:extLst>
            </p:cNvPr>
            <p:cNvSpPr/>
            <p:nvPr/>
          </p:nvSpPr>
          <p:spPr>
            <a:xfrm>
              <a:off x="6096000" y="4777409"/>
              <a:ext cx="5274365" cy="160351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Indtægter</a:t>
              </a:r>
            </a:p>
          </p:txBody>
        </p:sp>
        <p:sp>
          <p:nvSpPr>
            <p:cNvPr id="8" name="Rektangel 7">
              <a:extLst>
                <a:ext uri="{FF2B5EF4-FFF2-40B4-BE49-F238E27FC236}">
                  <a16:creationId xmlns:a16="http://schemas.microsoft.com/office/drawing/2014/main" id="{CBAFD488-C563-4F61-B856-8936B6F087D3}"/>
                </a:ext>
              </a:extLst>
            </p:cNvPr>
            <p:cNvSpPr/>
            <p:nvPr/>
          </p:nvSpPr>
          <p:spPr>
            <a:xfrm>
              <a:off x="2743200" y="1378226"/>
              <a:ext cx="2139368" cy="1709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Aktiviteter</a:t>
              </a:r>
            </a:p>
            <a:p>
              <a:endParaRPr lang="da-DK" sz="1200" dirty="0">
                <a:solidFill>
                  <a:schemeClr val="tx1"/>
                </a:solidFill>
              </a:endParaRPr>
            </a:p>
          </p:txBody>
        </p:sp>
        <p:sp>
          <p:nvSpPr>
            <p:cNvPr id="9" name="Rektangel 8">
              <a:extLst>
                <a:ext uri="{FF2B5EF4-FFF2-40B4-BE49-F238E27FC236}">
                  <a16:creationId xmlns:a16="http://schemas.microsoft.com/office/drawing/2014/main" id="{9CE6A874-04C0-4A4C-8311-45738416B348}"/>
                </a:ext>
              </a:extLst>
            </p:cNvPr>
            <p:cNvSpPr/>
            <p:nvPr/>
          </p:nvSpPr>
          <p:spPr>
            <a:xfrm>
              <a:off x="2743200" y="3087758"/>
              <a:ext cx="2139368" cy="16896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Ressourcer</a:t>
              </a:r>
            </a:p>
            <a:p>
              <a:r>
                <a:rPr lang="da-DK" sz="1200" dirty="0">
                  <a:solidFill>
                    <a:schemeClr val="tx1"/>
                  </a:solidFill>
                </a:rPr>
                <a:t>.</a:t>
              </a:r>
            </a:p>
          </p:txBody>
        </p:sp>
        <p:sp>
          <p:nvSpPr>
            <p:cNvPr id="10" name="Rektangel 9">
              <a:extLst>
                <a:ext uri="{FF2B5EF4-FFF2-40B4-BE49-F238E27FC236}">
                  <a16:creationId xmlns:a16="http://schemas.microsoft.com/office/drawing/2014/main" id="{D4DF9629-F88D-410B-93B2-BD831EF36A72}"/>
                </a:ext>
              </a:extLst>
            </p:cNvPr>
            <p:cNvSpPr/>
            <p:nvPr/>
          </p:nvSpPr>
          <p:spPr>
            <a:xfrm>
              <a:off x="7309432" y="1378226"/>
              <a:ext cx="2139368" cy="17095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Kunderelationer</a:t>
              </a:r>
            </a:p>
          </p:txBody>
        </p:sp>
        <p:sp>
          <p:nvSpPr>
            <p:cNvPr id="11" name="Rektangel 10">
              <a:extLst>
                <a:ext uri="{FF2B5EF4-FFF2-40B4-BE49-F238E27FC236}">
                  <a16:creationId xmlns:a16="http://schemas.microsoft.com/office/drawing/2014/main" id="{522301BE-F55F-4D0E-9281-80E88FA60A75}"/>
                </a:ext>
              </a:extLst>
            </p:cNvPr>
            <p:cNvSpPr/>
            <p:nvPr/>
          </p:nvSpPr>
          <p:spPr>
            <a:xfrm>
              <a:off x="7309432" y="3087758"/>
              <a:ext cx="2139368" cy="169627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Vejen til kunderne</a:t>
              </a:r>
            </a:p>
          </p:txBody>
        </p:sp>
        <p:sp>
          <p:nvSpPr>
            <p:cNvPr id="12" name="Rektangel 11">
              <a:extLst>
                <a:ext uri="{FF2B5EF4-FFF2-40B4-BE49-F238E27FC236}">
                  <a16:creationId xmlns:a16="http://schemas.microsoft.com/office/drawing/2014/main" id="{0AD9DABE-A4C5-4D5C-8046-38353EC8B705}"/>
                </a:ext>
              </a:extLst>
            </p:cNvPr>
            <p:cNvSpPr/>
            <p:nvPr/>
          </p:nvSpPr>
          <p:spPr>
            <a:xfrm>
              <a:off x="4882568" y="1378226"/>
              <a:ext cx="2426866" cy="339918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Værdifaktorer</a:t>
              </a:r>
            </a:p>
          </p:txBody>
        </p:sp>
        <p:sp>
          <p:nvSpPr>
            <p:cNvPr id="13" name="Rektangel 12">
              <a:extLst>
                <a:ext uri="{FF2B5EF4-FFF2-40B4-BE49-F238E27FC236}">
                  <a16:creationId xmlns:a16="http://schemas.microsoft.com/office/drawing/2014/main" id="{E3789BB2-EE3D-4BA8-AD51-251653036EF7}"/>
                </a:ext>
              </a:extLst>
            </p:cNvPr>
            <p:cNvSpPr/>
            <p:nvPr/>
          </p:nvSpPr>
          <p:spPr>
            <a:xfrm>
              <a:off x="9448800" y="1378225"/>
              <a:ext cx="1921565" cy="341243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dirty="0">
                  <a:solidFill>
                    <a:schemeClr val="tx1"/>
                  </a:solidFill>
                </a:rPr>
                <a:t>Kunderne</a:t>
              </a:r>
            </a:p>
            <a:p>
              <a:endParaRPr lang="da-DK" sz="1200" dirty="0">
                <a:solidFill>
                  <a:schemeClr val="tx1"/>
                </a:solidFill>
              </a:endParaRPr>
            </a:p>
          </p:txBody>
        </p:sp>
      </p:grpSp>
    </p:spTree>
    <p:extLst>
      <p:ext uri="{BB962C8B-B14F-4D97-AF65-F5344CB8AC3E}">
        <p14:creationId xmlns:p14="http://schemas.microsoft.com/office/powerpoint/2010/main" val="5297073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a:extLst>
              <a:ext uri="{FF2B5EF4-FFF2-40B4-BE49-F238E27FC236}">
                <a16:creationId xmlns:a16="http://schemas.microsoft.com/office/drawing/2014/main" id="{86CC31C4-B283-44FF-992B-74941C579F87}"/>
              </a:ext>
            </a:extLst>
          </p:cNvPr>
          <p:cNvSpPr/>
          <p:nvPr/>
        </p:nvSpPr>
        <p:spPr>
          <a:xfrm>
            <a:off x="995679" y="4113767"/>
            <a:ext cx="5100322" cy="241911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Eksterne muligheder</a:t>
            </a:r>
          </a:p>
          <a:p>
            <a:r>
              <a:rPr lang="da-DK" sz="1600" dirty="0">
                <a:solidFill>
                  <a:schemeClr val="tx1"/>
                </a:solidFill>
              </a:rPr>
              <a:t>Eksterne muligheder er de endnu ikke udnyttede fordele, som findes eller er på vej i omverdenen. </a:t>
            </a:r>
          </a:p>
          <a:p>
            <a:r>
              <a:rPr lang="da-DK" sz="1600" dirty="0">
                <a:solidFill>
                  <a:schemeClr val="tx1"/>
                </a:solidFill>
              </a:rPr>
              <a:t>Det kan være politiske, økonomiske, befolkningsmæssige, og teknologiske muligheder, som institutionen kan have fordel af at udnytte.</a:t>
            </a:r>
          </a:p>
          <a:p>
            <a:r>
              <a:rPr lang="da-DK" sz="1600" dirty="0">
                <a:solidFill>
                  <a:schemeClr val="tx1"/>
                </a:solidFill>
              </a:rPr>
              <a:t>(Medtag ikke de handlinger, institutionen kan foretage sig i fremtiden. De beskrives i SWOT/TOWS-skemaet)</a:t>
            </a:r>
          </a:p>
        </p:txBody>
      </p:sp>
      <p:sp>
        <p:nvSpPr>
          <p:cNvPr id="5" name="Rektangel 4">
            <a:extLst>
              <a:ext uri="{FF2B5EF4-FFF2-40B4-BE49-F238E27FC236}">
                <a16:creationId xmlns:a16="http://schemas.microsoft.com/office/drawing/2014/main" id="{B89396DF-9300-4B30-8CFB-A35552C5C7F6}"/>
              </a:ext>
            </a:extLst>
          </p:cNvPr>
          <p:cNvSpPr/>
          <p:nvPr/>
        </p:nvSpPr>
        <p:spPr>
          <a:xfrm>
            <a:off x="6096000" y="4099983"/>
            <a:ext cx="4886960" cy="243289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Eksterne trusler</a:t>
            </a:r>
          </a:p>
          <a:p>
            <a:r>
              <a:rPr lang="da-DK" sz="1600" dirty="0">
                <a:solidFill>
                  <a:schemeClr val="tx1"/>
                </a:solidFill>
              </a:rPr>
              <a:t>Eksterne trusler er de forhold i omverdenen, som kan komme til at udgøre en fare for institutionen. Det kan være årsagerne til et muligt tab af opbakning og publikum, eller det kan være tegn på ændringer, som underminerer institutionens position ved at påføre nye udfordringer. </a:t>
            </a:r>
          </a:p>
        </p:txBody>
      </p:sp>
      <p:sp>
        <p:nvSpPr>
          <p:cNvPr id="10" name="Rektangel 9">
            <a:extLst>
              <a:ext uri="{FF2B5EF4-FFF2-40B4-BE49-F238E27FC236}">
                <a16:creationId xmlns:a16="http://schemas.microsoft.com/office/drawing/2014/main" id="{BA338B57-1CDD-4C4B-B095-86D2DF79C2DF}"/>
              </a:ext>
            </a:extLst>
          </p:cNvPr>
          <p:cNvSpPr/>
          <p:nvPr/>
        </p:nvSpPr>
        <p:spPr>
          <a:xfrm>
            <a:off x="995680" y="1960880"/>
            <a:ext cx="5100321" cy="215288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Interne styrker</a:t>
            </a:r>
          </a:p>
          <a:p>
            <a:r>
              <a:rPr lang="da-DK" sz="1600" dirty="0">
                <a:solidFill>
                  <a:schemeClr val="tx1"/>
                </a:solidFill>
              </a:rPr>
              <a:t>Det interne er såvel institutionens indre organisation og dens kompetencer, bestyrelsen og de frivillige, som det er den </a:t>
            </a:r>
            <a:r>
              <a:rPr lang="da-DK" sz="1600" dirty="0" err="1">
                <a:solidFill>
                  <a:schemeClr val="tx1"/>
                </a:solidFill>
              </a:rPr>
              <a:t>omverdensstøtte</a:t>
            </a:r>
            <a:r>
              <a:rPr lang="da-DK" sz="1600" dirty="0">
                <a:solidFill>
                  <a:schemeClr val="tx1"/>
                </a:solidFill>
              </a:rPr>
              <a:t> fra tilskudsydere og andre interessenter, som allerede er opnået, og som giver legitimitet og forhandlingsstyrke.</a:t>
            </a:r>
          </a:p>
        </p:txBody>
      </p:sp>
      <p:sp>
        <p:nvSpPr>
          <p:cNvPr id="11" name="Rektangel 10">
            <a:extLst>
              <a:ext uri="{FF2B5EF4-FFF2-40B4-BE49-F238E27FC236}">
                <a16:creationId xmlns:a16="http://schemas.microsoft.com/office/drawing/2014/main" id="{004F6655-9C63-411B-A0E5-A15B49F5ACEB}"/>
              </a:ext>
            </a:extLst>
          </p:cNvPr>
          <p:cNvSpPr/>
          <p:nvPr/>
        </p:nvSpPr>
        <p:spPr>
          <a:xfrm>
            <a:off x="6095999" y="1960879"/>
            <a:ext cx="4886961" cy="21528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da-DK" sz="1600" b="1" dirty="0">
                <a:solidFill>
                  <a:schemeClr val="tx1"/>
                </a:solidFill>
              </a:rPr>
              <a:t>Interne svagheder</a:t>
            </a:r>
          </a:p>
          <a:p>
            <a:r>
              <a:rPr lang="da-DK" sz="1600" dirty="0">
                <a:solidFill>
                  <a:schemeClr val="tx1"/>
                </a:solidFill>
              </a:rPr>
              <a:t>Interne svagheder er institutionens egne mangler i forhold til opgaverne. Det kan også være den uvilje eller modstand, som institutionen møder i omverdenen, og som giver institutionen ringere legitimitet og forhandlingsstyrke.</a:t>
            </a:r>
          </a:p>
        </p:txBody>
      </p:sp>
      <p:sp>
        <p:nvSpPr>
          <p:cNvPr id="12" name="Tekstfelt 11">
            <a:extLst>
              <a:ext uri="{FF2B5EF4-FFF2-40B4-BE49-F238E27FC236}">
                <a16:creationId xmlns:a16="http://schemas.microsoft.com/office/drawing/2014/main" id="{3C17B1D7-615B-4453-ACF3-40DF8593D48A}"/>
              </a:ext>
            </a:extLst>
          </p:cNvPr>
          <p:cNvSpPr txBox="1"/>
          <p:nvPr/>
        </p:nvSpPr>
        <p:spPr>
          <a:xfrm>
            <a:off x="995679" y="604356"/>
            <a:ext cx="1862356" cy="707886"/>
          </a:xfrm>
          <a:prstGeom prst="rect">
            <a:avLst/>
          </a:prstGeom>
          <a:noFill/>
        </p:spPr>
        <p:txBody>
          <a:bodyPr wrap="square" rtlCol="0">
            <a:spAutoFit/>
          </a:bodyPr>
          <a:lstStyle/>
          <a:p>
            <a:r>
              <a:rPr lang="da-DK" sz="4000" b="1" i="1" dirty="0">
                <a:solidFill>
                  <a:schemeClr val="accent6">
                    <a:lumMod val="75000"/>
                  </a:schemeClr>
                </a:solidFill>
              </a:rPr>
              <a:t>SWOT</a:t>
            </a:r>
          </a:p>
        </p:txBody>
      </p:sp>
      <p:sp>
        <p:nvSpPr>
          <p:cNvPr id="2" name="Tekstfelt 1">
            <a:extLst>
              <a:ext uri="{FF2B5EF4-FFF2-40B4-BE49-F238E27FC236}">
                <a16:creationId xmlns:a16="http://schemas.microsoft.com/office/drawing/2014/main" id="{052A9D3E-23EB-4433-A1D5-27EE163F0589}"/>
              </a:ext>
            </a:extLst>
          </p:cNvPr>
          <p:cNvSpPr txBox="1"/>
          <p:nvPr/>
        </p:nvSpPr>
        <p:spPr>
          <a:xfrm>
            <a:off x="995679" y="1272762"/>
            <a:ext cx="10702353" cy="646331"/>
          </a:xfrm>
          <a:prstGeom prst="rect">
            <a:avLst/>
          </a:prstGeom>
          <a:noFill/>
        </p:spPr>
        <p:txBody>
          <a:bodyPr wrap="none" rtlCol="0">
            <a:spAutoFit/>
          </a:bodyPr>
          <a:lstStyle/>
          <a:p>
            <a:r>
              <a:rPr lang="da-DK" dirty="0" err="1"/>
              <a:t>SWOT’en</a:t>
            </a:r>
            <a:r>
              <a:rPr lang="da-DK" dirty="0"/>
              <a:t> bruges til at lægge en nøgtern analyse af situationen frem. Den sammenfatter de foregående analysers</a:t>
            </a:r>
          </a:p>
          <a:p>
            <a:r>
              <a:rPr lang="da-DK" dirty="0"/>
              <a:t>vigtigste punkter ; men den indeholder ikke løsningsforslag.</a:t>
            </a:r>
          </a:p>
        </p:txBody>
      </p:sp>
    </p:spTree>
    <p:extLst>
      <p:ext uri="{BB962C8B-B14F-4D97-AF65-F5344CB8AC3E}">
        <p14:creationId xmlns:p14="http://schemas.microsoft.com/office/powerpoint/2010/main" val="17132020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quot;/&gt;&lt;property id=&quot;20307&quot; value=&quot;256&quot;/&gt;&lt;/object&gt;&lt;object type=&quot;3&quot; unique_id=&quot;10006&quot;&gt;&lt;property id=&quot;20148&quot; value=&quot;5&quot;/&gt;&lt;property id=&quot;20300&quot; value=&quot;Slide 3&quot;/&gt;&lt;property id=&quot;20307&quot; value=&quot;258&quot;/&gt;&lt;/object&gt;&lt;object type=&quot;3&quot; unique_id=&quot;10007&quot;&gt;&lt;property id=&quot;20148&quot; value=&quot;5&quot;/&gt;&lt;property id=&quot;20300&quot; value=&quot;Slide 2&quot;/&gt;&lt;property id=&quot;20307&quot; value=&quot;265&quot;/&gt;&lt;/object&gt;&lt;object type=&quot;3&quot; unique_id=&quot;10008&quot;&gt;&lt;property id=&quot;20148&quot; value=&quot;5&quot;/&gt;&lt;property id=&quot;20300&quot; value=&quot;Slide 4&quot;/&gt;&lt;property id=&quot;20307&quot; value=&quot;263&quot;/&gt;&lt;/object&gt;&lt;object type=&quot;3&quot; unique_id=&quot;10009&quot;&gt;&lt;property id=&quot;20148&quot; value=&quot;5&quot;/&gt;&lt;property id=&quot;20300&quot; value=&quot;Slide 5&quot;/&gt;&lt;property id=&quot;20307&quot; value=&quot;264&quot;/&gt;&lt;/object&gt;&lt;/object&gt;&lt;/object&gt;&lt;/database&gt;"/>
  <p:tag name="SECTOMILLISECCONVERTED" val="1"/>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907</TotalTime>
  <Words>1244</Words>
  <Application>Microsoft Office PowerPoint</Application>
  <PresentationFormat>Widescreen</PresentationFormat>
  <Paragraphs>272</Paragraphs>
  <Slides>11</Slides>
  <Notes>0</Notes>
  <HiddenSlides>0</HiddenSlides>
  <MMClips>0</MMClips>
  <ScaleCrop>false</ScaleCrop>
  <HeadingPairs>
    <vt:vector size="6" baseType="variant">
      <vt:variant>
        <vt:lpstr>Benyttede skrifttyper</vt:lpstr>
      </vt:variant>
      <vt:variant>
        <vt:i4>3</vt:i4>
      </vt:variant>
      <vt:variant>
        <vt:lpstr>Tema</vt:lpstr>
      </vt:variant>
      <vt:variant>
        <vt:i4>1</vt:i4>
      </vt:variant>
      <vt:variant>
        <vt:lpstr>Slidetitler</vt:lpstr>
      </vt:variant>
      <vt:variant>
        <vt:i4>11</vt:i4>
      </vt:variant>
    </vt:vector>
  </HeadingPairs>
  <TitlesOfParts>
    <vt:vector size="15" baseType="lpstr">
      <vt:lpstr>Arial</vt:lpstr>
      <vt:lpstr>Calibri</vt:lpstr>
      <vt:lpstr>Calibri Light</vt:lpstr>
      <vt:lpstr>Office-tema</vt:lpstr>
      <vt:lpstr>Plancher til strategiarbejdet</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Plancher </dc:title>
  <dc:creator>Jens Nielsen</dc:creator>
  <cp:lastModifiedBy>Jens Nielsen</cp:lastModifiedBy>
  <cp:revision>29</cp:revision>
  <cp:lastPrinted>2019-12-14T17:40:04Z</cp:lastPrinted>
  <dcterms:created xsi:type="dcterms:W3CDTF">2019-11-14T22:19:16Z</dcterms:created>
  <dcterms:modified xsi:type="dcterms:W3CDTF">2019-12-22T19:55:00Z</dcterms:modified>
</cp:coreProperties>
</file>