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4" r:id="rId2"/>
    <p:sldId id="257" r:id="rId3"/>
    <p:sldId id="256" r:id="rId4"/>
    <p:sldId id="258" r:id="rId5"/>
    <p:sldId id="259" r:id="rId6"/>
    <p:sldId id="260" r:id="rId7"/>
    <p:sldId id="263" r:id="rId8"/>
    <p:sldId id="261" r:id="rId9"/>
    <p:sldId id="262" r:id="rId10"/>
    <p:sldId id="265" r:id="rId11"/>
  </p:sldIdLst>
  <p:sldSz cx="12192000" cy="6858000"/>
  <p:notesSz cx="6889750" cy="10021888"/>
  <p:custDataLst>
    <p:tags r:id="rId13"/>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53" autoAdjust="0"/>
    <p:restoredTop sz="86481" autoAdjust="0"/>
  </p:normalViewPr>
  <p:slideViewPr>
    <p:cSldViewPr snapToGrid="0">
      <p:cViewPr varScale="1">
        <p:scale>
          <a:sx n="98" d="100"/>
          <a:sy n="98" d="100"/>
        </p:scale>
        <p:origin x="1512"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5B3000-B663-4996-A7C6-296DC0677F54}"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da-DK"/>
        </a:p>
      </dgm:t>
    </dgm:pt>
    <dgm:pt modelId="{098A9FB3-A718-4887-8B55-574608128371}">
      <dgm:prSet phldrT="[Tekst]" custT="1">
        <dgm:style>
          <a:lnRef idx="2">
            <a:schemeClr val="accent1"/>
          </a:lnRef>
          <a:fillRef idx="1">
            <a:schemeClr val="lt1"/>
          </a:fillRef>
          <a:effectRef idx="0">
            <a:schemeClr val="accent1"/>
          </a:effectRef>
          <a:fontRef idx="minor">
            <a:schemeClr val="dk1"/>
          </a:fontRef>
        </dgm:style>
      </dgm:prSet>
      <dgm:spPr/>
      <dgm:t>
        <a:bodyPr anchor="t"/>
        <a:lstStyle/>
        <a:p>
          <a:pPr algn="l"/>
          <a:r>
            <a:rPr lang="da-DK" sz="1100" dirty="0"/>
            <a:t>Estimeret regnskab, budgetopfølgning/likviditets-oversigt</a:t>
          </a:r>
        </a:p>
        <a:p>
          <a:pPr algn="l"/>
          <a:r>
            <a:rPr lang="da-DK" sz="1100" dirty="0"/>
            <a:t>Bestyrelsens selvevaluering</a:t>
          </a:r>
        </a:p>
        <a:p>
          <a:pPr algn="l"/>
          <a:r>
            <a:rPr lang="da-DK" sz="1100" dirty="0"/>
            <a:t>Evaluering af direktøren</a:t>
          </a:r>
        </a:p>
        <a:p>
          <a:pPr algn="l"/>
          <a:r>
            <a:rPr lang="da-DK" sz="1100" dirty="0"/>
            <a:t>Det kommende års opgaver/årshjulet</a:t>
          </a:r>
        </a:p>
        <a:p>
          <a:pPr algn="l"/>
          <a:r>
            <a:rPr lang="da-DK" sz="1100" dirty="0"/>
            <a:t>Fastsættelse af møder</a:t>
          </a:r>
        </a:p>
        <a:p>
          <a:pPr algn="l"/>
          <a:r>
            <a:rPr lang="da-DK" sz="1100" dirty="0"/>
            <a:t>Opfølgning på strategi og handleplaner</a:t>
          </a:r>
        </a:p>
        <a:p>
          <a:pPr algn="l"/>
          <a:endParaRPr lang="da-DK" sz="1100" dirty="0"/>
        </a:p>
      </dgm:t>
    </dgm:pt>
    <dgm:pt modelId="{4E540BED-1D47-48C2-8C4A-7A06F5016C23}" type="parTrans" cxnId="{C74D3F43-6861-4BDB-BF2A-66D630AE74C7}">
      <dgm:prSet/>
      <dgm:spPr/>
      <dgm:t>
        <a:bodyPr/>
        <a:lstStyle/>
        <a:p>
          <a:endParaRPr lang="da-DK" sz="1050"/>
        </a:p>
      </dgm:t>
    </dgm:pt>
    <dgm:pt modelId="{64157E17-92BD-4C0D-A73F-A27D7BB3A895}" type="sibTrans" cxnId="{C74D3F43-6861-4BDB-BF2A-66D630AE74C7}">
      <dgm:prSet/>
      <dgm:spPr/>
      <dgm:t>
        <a:bodyPr/>
        <a:lstStyle/>
        <a:p>
          <a:endParaRPr lang="da-DK" sz="1050"/>
        </a:p>
      </dgm:t>
    </dgm:pt>
    <dgm:pt modelId="{3BC1999D-7B98-4EF2-A445-628AFB5A30D8}">
      <dgm:prSet phldrT="[Tekst]" custT="1"/>
      <dgm:spPr/>
      <dgm:t>
        <a:bodyPr/>
        <a:lstStyle/>
        <a:p>
          <a:r>
            <a:rPr lang="da-DK" sz="1800" dirty="0"/>
            <a:t>4. kvartal</a:t>
          </a:r>
        </a:p>
      </dgm:t>
    </dgm:pt>
    <dgm:pt modelId="{385C2A0E-746E-4C12-98B3-F749BF954D59}" type="parTrans" cxnId="{EC0A5BA6-C697-4B2B-84CA-727A8EF650F8}">
      <dgm:prSet/>
      <dgm:spPr/>
      <dgm:t>
        <a:bodyPr/>
        <a:lstStyle/>
        <a:p>
          <a:endParaRPr lang="da-DK" sz="1050"/>
        </a:p>
      </dgm:t>
    </dgm:pt>
    <dgm:pt modelId="{F0CFDAED-3190-4CF6-92CC-240891C896C0}" type="sibTrans" cxnId="{EC0A5BA6-C697-4B2B-84CA-727A8EF650F8}">
      <dgm:prSet/>
      <dgm:spPr/>
      <dgm:t>
        <a:bodyPr/>
        <a:lstStyle/>
        <a:p>
          <a:endParaRPr lang="da-DK" sz="1050"/>
        </a:p>
      </dgm:t>
    </dgm:pt>
    <dgm:pt modelId="{8E6FB23B-2AF2-427D-9E03-647763508C97}">
      <dgm:prSet phldrT="[Tekst]" custT="1">
        <dgm:style>
          <a:lnRef idx="2">
            <a:schemeClr val="accent1"/>
          </a:lnRef>
          <a:fillRef idx="1">
            <a:schemeClr val="lt1"/>
          </a:fillRef>
          <a:effectRef idx="0">
            <a:schemeClr val="accent1"/>
          </a:effectRef>
          <a:fontRef idx="minor">
            <a:schemeClr val="dk1"/>
          </a:fontRef>
        </dgm:style>
      </dgm:prSet>
      <dgm:spPr/>
      <dgm:t>
        <a:bodyPr anchor="t"/>
        <a:lstStyle/>
        <a:p>
          <a:pPr algn="l"/>
          <a:r>
            <a:rPr lang="da-DK" sz="1050" dirty="0"/>
            <a:t>Årsregnskab (med revisor)</a:t>
          </a:r>
        </a:p>
        <a:p>
          <a:pPr algn="l"/>
          <a:r>
            <a:rPr lang="da-DK" sz="1050" dirty="0"/>
            <a:t>Ledelsesberetning</a:t>
          </a:r>
        </a:p>
        <a:p>
          <a:pPr algn="l"/>
          <a:r>
            <a:rPr lang="da-DK" sz="1050" dirty="0"/>
            <a:t>Budgetopfølgning og likviditetsoversigt</a:t>
          </a:r>
        </a:p>
        <a:p>
          <a:pPr algn="l"/>
          <a:r>
            <a:rPr lang="da-DK" sz="1050" dirty="0"/>
            <a:t>Opfølgning på strategi og handleplaner</a:t>
          </a:r>
        </a:p>
        <a:p>
          <a:pPr algn="l"/>
          <a:r>
            <a:rPr lang="da-DK" sz="1050" dirty="0"/>
            <a:t>Resultat af bestyrelsesevalueringen</a:t>
          </a:r>
        </a:p>
      </dgm:t>
    </dgm:pt>
    <dgm:pt modelId="{0802CEE2-4AA3-4523-BA54-5444C39CB0AD}" type="parTrans" cxnId="{8D900444-01E6-4D3A-A0CB-B430C8715064}">
      <dgm:prSet/>
      <dgm:spPr/>
      <dgm:t>
        <a:bodyPr/>
        <a:lstStyle/>
        <a:p>
          <a:endParaRPr lang="da-DK" sz="1050"/>
        </a:p>
      </dgm:t>
    </dgm:pt>
    <dgm:pt modelId="{BE4B51D3-CEE8-4DC1-82AE-F2BD35A6F9A2}" type="sibTrans" cxnId="{8D900444-01E6-4D3A-A0CB-B430C8715064}">
      <dgm:prSet/>
      <dgm:spPr/>
      <dgm:t>
        <a:bodyPr/>
        <a:lstStyle/>
        <a:p>
          <a:endParaRPr lang="da-DK" sz="1050"/>
        </a:p>
      </dgm:t>
    </dgm:pt>
    <dgm:pt modelId="{C8B7F962-4A18-42CB-840E-5F9ED061A67F}">
      <dgm:prSet phldrT="[Tekst]" custT="1"/>
      <dgm:spPr/>
      <dgm:t>
        <a:bodyPr/>
        <a:lstStyle/>
        <a:p>
          <a:r>
            <a:rPr lang="da-DK" sz="1800" dirty="0"/>
            <a:t>1. kvartal</a:t>
          </a:r>
        </a:p>
      </dgm:t>
    </dgm:pt>
    <dgm:pt modelId="{C732C7C4-1054-4399-B481-CC46AA1A5C11}" type="parTrans" cxnId="{2EB5DC13-5CA4-4FDA-87A3-345B3418AEE5}">
      <dgm:prSet/>
      <dgm:spPr/>
      <dgm:t>
        <a:bodyPr/>
        <a:lstStyle/>
        <a:p>
          <a:endParaRPr lang="da-DK" sz="1050"/>
        </a:p>
      </dgm:t>
    </dgm:pt>
    <dgm:pt modelId="{595B3B27-B2A9-468F-8725-96A01E19046E}" type="sibTrans" cxnId="{2EB5DC13-5CA4-4FDA-87A3-345B3418AEE5}">
      <dgm:prSet/>
      <dgm:spPr/>
      <dgm:t>
        <a:bodyPr/>
        <a:lstStyle/>
        <a:p>
          <a:endParaRPr lang="da-DK" sz="1050"/>
        </a:p>
      </dgm:t>
    </dgm:pt>
    <dgm:pt modelId="{937AF597-F932-49CE-8ADC-20EC8C6B4A67}">
      <dgm:prSet phldrT="[Tekst]" custT="1">
        <dgm:style>
          <a:lnRef idx="2">
            <a:schemeClr val="accent1"/>
          </a:lnRef>
          <a:fillRef idx="1">
            <a:schemeClr val="lt1"/>
          </a:fillRef>
          <a:effectRef idx="0">
            <a:schemeClr val="accent1"/>
          </a:effectRef>
          <a:fontRef idx="minor">
            <a:schemeClr val="dk1"/>
          </a:fontRef>
        </dgm:style>
      </dgm:prSet>
      <dgm:spPr/>
      <dgm:t>
        <a:bodyPr anchor="t"/>
        <a:lstStyle/>
        <a:p>
          <a:pPr algn="l"/>
          <a:r>
            <a:rPr lang="da-DK" sz="1100" b="1" dirty="0"/>
            <a:t>Strategiseminar:</a:t>
          </a:r>
        </a:p>
        <a:p>
          <a:pPr algn="l"/>
          <a:r>
            <a:rPr lang="da-DK" sz="1050" dirty="0"/>
            <a:t>Opfølgning på  vedtægter, rammeaftaler, strategi og handleplaner</a:t>
          </a:r>
        </a:p>
        <a:p>
          <a:pPr algn="l"/>
          <a:r>
            <a:rPr lang="da-DK" sz="1050" dirty="0"/>
            <a:t>Omverdensanalyse, interessentanalyse, SWOT</a:t>
          </a:r>
        </a:p>
        <a:p>
          <a:pPr algn="l"/>
          <a:r>
            <a:rPr lang="da-DK" sz="1050" dirty="0"/>
            <a:t>Direktørens strategioplæg</a:t>
          </a:r>
        </a:p>
        <a:p>
          <a:pPr algn="l"/>
          <a:r>
            <a:rPr lang="da-DK" sz="1050" dirty="0"/>
            <a:t>Strategibeslutning</a:t>
          </a:r>
        </a:p>
        <a:p>
          <a:pPr algn="l"/>
          <a:r>
            <a:rPr lang="da-DK" sz="1050" dirty="0"/>
            <a:t>Eventuelle nye bestyrelsesmedlemmer</a:t>
          </a:r>
        </a:p>
        <a:p>
          <a:pPr algn="l"/>
          <a:r>
            <a:rPr lang="da-DK" sz="1050" dirty="0"/>
            <a:t>Budgetopfølgning og likviditetsoversigt</a:t>
          </a:r>
        </a:p>
        <a:p>
          <a:pPr algn="l"/>
          <a:endParaRPr lang="da-DK" sz="1100" dirty="0"/>
        </a:p>
        <a:p>
          <a:pPr algn="l"/>
          <a:endParaRPr lang="da-DK" sz="1100" dirty="0"/>
        </a:p>
      </dgm:t>
    </dgm:pt>
    <dgm:pt modelId="{F57A9D37-389C-4691-A39A-0F81F6EEEAE4}" type="parTrans" cxnId="{C36165E5-7A94-450F-8848-0D0FAC509297}">
      <dgm:prSet/>
      <dgm:spPr/>
      <dgm:t>
        <a:bodyPr/>
        <a:lstStyle/>
        <a:p>
          <a:endParaRPr lang="da-DK" sz="1050"/>
        </a:p>
      </dgm:t>
    </dgm:pt>
    <dgm:pt modelId="{28298841-4308-4D21-B201-0A3B9A2ADF63}" type="sibTrans" cxnId="{C36165E5-7A94-450F-8848-0D0FAC509297}">
      <dgm:prSet/>
      <dgm:spPr/>
      <dgm:t>
        <a:bodyPr/>
        <a:lstStyle/>
        <a:p>
          <a:endParaRPr lang="da-DK" sz="1050"/>
        </a:p>
      </dgm:t>
    </dgm:pt>
    <dgm:pt modelId="{10CBF5DC-EE8E-4164-9730-80DEBFBD5B5B}">
      <dgm:prSet phldrT="[Tekst]" custT="1"/>
      <dgm:spPr/>
      <dgm:t>
        <a:bodyPr/>
        <a:lstStyle/>
        <a:p>
          <a:pPr algn="ctr"/>
          <a:r>
            <a:rPr lang="da-DK" sz="1800" dirty="0"/>
            <a:t>2. kvartal</a:t>
          </a:r>
        </a:p>
      </dgm:t>
    </dgm:pt>
    <dgm:pt modelId="{762ABC48-6C32-46BC-8CFB-A45691C195EE}" type="parTrans" cxnId="{49B6410A-66F5-450B-A2A3-0B4A292E8ABB}">
      <dgm:prSet/>
      <dgm:spPr/>
      <dgm:t>
        <a:bodyPr/>
        <a:lstStyle/>
        <a:p>
          <a:endParaRPr lang="da-DK" sz="1050"/>
        </a:p>
      </dgm:t>
    </dgm:pt>
    <dgm:pt modelId="{1D6D0765-CD0A-4D3E-BDF2-BE5FC9BE7EF2}" type="sibTrans" cxnId="{49B6410A-66F5-450B-A2A3-0B4A292E8ABB}">
      <dgm:prSet/>
      <dgm:spPr/>
      <dgm:t>
        <a:bodyPr/>
        <a:lstStyle/>
        <a:p>
          <a:endParaRPr lang="da-DK" sz="1050"/>
        </a:p>
      </dgm:t>
    </dgm:pt>
    <dgm:pt modelId="{902AFB62-8431-42E0-B3C4-676BC4DD1A8C}">
      <dgm:prSet phldrT="[Tekst]" custT="1">
        <dgm:style>
          <a:lnRef idx="2">
            <a:schemeClr val="accent1"/>
          </a:lnRef>
          <a:fillRef idx="1">
            <a:schemeClr val="lt1"/>
          </a:fillRef>
          <a:effectRef idx="0">
            <a:schemeClr val="accent1"/>
          </a:effectRef>
          <a:fontRef idx="minor">
            <a:schemeClr val="dk1"/>
          </a:fontRef>
        </dgm:style>
      </dgm:prSet>
      <dgm:spPr/>
      <dgm:t>
        <a:bodyPr anchor="t"/>
        <a:lstStyle/>
        <a:p>
          <a:pPr algn="l"/>
          <a:r>
            <a:rPr lang="da-DK" sz="1100" dirty="0"/>
            <a:t>Handleplaner næste år</a:t>
          </a:r>
        </a:p>
        <a:p>
          <a:pPr algn="l"/>
          <a:r>
            <a:rPr lang="da-DK" sz="1100" dirty="0"/>
            <a:t>Budget for næste år</a:t>
          </a:r>
        </a:p>
        <a:p>
          <a:pPr algn="l"/>
          <a:r>
            <a:rPr lang="da-DK" sz="1100" dirty="0"/>
            <a:t>Risikovurdering af planerne for næste år</a:t>
          </a:r>
        </a:p>
        <a:p>
          <a:pPr algn="l"/>
          <a:r>
            <a:rPr lang="da-DK" sz="1100" dirty="0"/>
            <a:t>Velkomst nye medlemmer</a:t>
          </a:r>
        </a:p>
        <a:p>
          <a:pPr algn="l"/>
          <a:r>
            <a:rPr lang="da-DK" sz="1100" dirty="0"/>
            <a:t>Forretningsordenen</a:t>
          </a:r>
        </a:p>
        <a:p>
          <a:pPr algn="l"/>
          <a:r>
            <a:rPr lang="da-DK" sz="1100" dirty="0"/>
            <a:t>Budgetopfølgning og likviditetsoversig</a:t>
          </a:r>
        </a:p>
        <a:p>
          <a:pPr algn="l"/>
          <a:r>
            <a:rPr lang="da-DK" sz="1100" dirty="0"/>
            <a:t>Opfølgning på strategi og handleplaner</a:t>
          </a:r>
        </a:p>
      </dgm:t>
    </dgm:pt>
    <dgm:pt modelId="{E9EB1EDF-F1A8-415B-9DB0-0C89F7ED9325}" type="parTrans" cxnId="{C8073E70-CF80-4B78-8200-9D2D3A6024FB}">
      <dgm:prSet/>
      <dgm:spPr/>
      <dgm:t>
        <a:bodyPr/>
        <a:lstStyle/>
        <a:p>
          <a:endParaRPr lang="da-DK" sz="1050"/>
        </a:p>
      </dgm:t>
    </dgm:pt>
    <dgm:pt modelId="{D054EFEA-9A1A-402A-BFDD-B342E882472A}" type="sibTrans" cxnId="{C8073E70-CF80-4B78-8200-9D2D3A6024FB}">
      <dgm:prSet/>
      <dgm:spPr/>
      <dgm:t>
        <a:bodyPr/>
        <a:lstStyle/>
        <a:p>
          <a:endParaRPr lang="da-DK" sz="1050"/>
        </a:p>
      </dgm:t>
    </dgm:pt>
    <dgm:pt modelId="{42D2071D-6C93-46BD-9B28-E7E7E59577DD}">
      <dgm:prSet phldrT="[Tekst]" custT="1"/>
      <dgm:spPr/>
      <dgm:t>
        <a:bodyPr/>
        <a:lstStyle/>
        <a:p>
          <a:r>
            <a:rPr lang="da-DK" sz="1800" dirty="0"/>
            <a:t>3. kvartal</a:t>
          </a:r>
        </a:p>
      </dgm:t>
    </dgm:pt>
    <dgm:pt modelId="{F1170C56-F96C-41F4-9428-613F5C6FF980}" type="parTrans" cxnId="{9FF8E72F-A513-47A3-8E9A-79718789B74D}">
      <dgm:prSet/>
      <dgm:spPr/>
      <dgm:t>
        <a:bodyPr/>
        <a:lstStyle/>
        <a:p>
          <a:endParaRPr lang="da-DK" sz="1050"/>
        </a:p>
      </dgm:t>
    </dgm:pt>
    <dgm:pt modelId="{FABC529A-3095-42A9-A25D-12B0C8F7B23B}" type="sibTrans" cxnId="{9FF8E72F-A513-47A3-8E9A-79718789B74D}">
      <dgm:prSet/>
      <dgm:spPr/>
      <dgm:t>
        <a:bodyPr/>
        <a:lstStyle/>
        <a:p>
          <a:endParaRPr lang="da-DK" sz="1050"/>
        </a:p>
      </dgm:t>
    </dgm:pt>
    <dgm:pt modelId="{54CCF016-1A7B-4292-A704-905D6F8250A9}" type="pres">
      <dgm:prSet presAssocID="{105B3000-B663-4996-A7C6-296DC0677F54}" presName="cycleMatrixDiagram" presStyleCnt="0">
        <dgm:presLayoutVars>
          <dgm:chMax val="1"/>
          <dgm:dir/>
          <dgm:animLvl val="lvl"/>
          <dgm:resizeHandles val="exact"/>
        </dgm:presLayoutVars>
      </dgm:prSet>
      <dgm:spPr/>
    </dgm:pt>
    <dgm:pt modelId="{7DDC999E-9DD9-4EE8-B5B4-ECBA31EF8C63}" type="pres">
      <dgm:prSet presAssocID="{105B3000-B663-4996-A7C6-296DC0677F54}" presName="children" presStyleCnt="0"/>
      <dgm:spPr/>
    </dgm:pt>
    <dgm:pt modelId="{8053AF67-1F43-4010-B9C7-6018DD0E040D}" type="pres">
      <dgm:prSet presAssocID="{105B3000-B663-4996-A7C6-296DC0677F54}" presName="child1group" presStyleCnt="0"/>
      <dgm:spPr/>
    </dgm:pt>
    <dgm:pt modelId="{CA1F8375-14BC-4B64-B312-705C22D65848}" type="pres">
      <dgm:prSet presAssocID="{105B3000-B663-4996-A7C6-296DC0677F54}" presName="child1" presStyleLbl="bgAcc1" presStyleIdx="0" presStyleCnt="4"/>
      <dgm:spPr/>
    </dgm:pt>
    <dgm:pt modelId="{E7DBA7FC-A731-4CF5-87F6-0C02BA409689}" type="pres">
      <dgm:prSet presAssocID="{105B3000-B663-4996-A7C6-296DC0677F54}" presName="child1Text" presStyleLbl="bgAcc1" presStyleIdx="0" presStyleCnt="4">
        <dgm:presLayoutVars>
          <dgm:bulletEnabled val="1"/>
        </dgm:presLayoutVars>
      </dgm:prSet>
      <dgm:spPr/>
    </dgm:pt>
    <dgm:pt modelId="{CEE67F56-98B6-43E5-9B69-866E354BD7EF}" type="pres">
      <dgm:prSet presAssocID="{105B3000-B663-4996-A7C6-296DC0677F54}" presName="child2group" presStyleCnt="0"/>
      <dgm:spPr/>
    </dgm:pt>
    <dgm:pt modelId="{98D1A6A9-B6A8-4437-94D6-6454894BCC0D}" type="pres">
      <dgm:prSet presAssocID="{105B3000-B663-4996-A7C6-296DC0677F54}" presName="child2" presStyleLbl="bgAcc1" presStyleIdx="1" presStyleCnt="4" custLinFactNeighborX="9333" custLinFactNeighborY="-925"/>
      <dgm:spPr/>
    </dgm:pt>
    <dgm:pt modelId="{B6300361-A00C-4E30-BEB6-CDE8B6314AEE}" type="pres">
      <dgm:prSet presAssocID="{105B3000-B663-4996-A7C6-296DC0677F54}" presName="child2Text" presStyleLbl="bgAcc1" presStyleIdx="1" presStyleCnt="4">
        <dgm:presLayoutVars>
          <dgm:bulletEnabled val="1"/>
        </dgm:presLayoutVars>
      </dgm:prSet>
      <dgm:spPr/>
    </dgm:pt>
    <dgm:pt modelId="{5B474812-732C-4B6E-9558-B2C98F9FDCF1}" type="pres">
      <dgm:prSet presAssocID="{105B3000-B663-4996-A7C6-296DC0677F54}" presName="child3group" presStyleCnt="0"/>
      <dgm:spPr/>
    </dgm:pt>
    <dgm:pt modelId="{18F85AAA-6196-4F9A-865E-EEE49F7C29AF}" type="pres">
      <dgm:prSet presAssocID="{105B3000-B663-4996-A7C6-296DC0677F54}" presName="child3" presStyleLbl="bgAcc1" presStyleIdx="2" presStyleCnt="4" custLinFactNeighborX="14103" custLinFactNeighborY="1451"/>
      <dgm:spPr/>
    </dgm:pt>
    <dgm:pt modelId="{3248C08B-1C63-4792-A56E-CC30814E1DFD}" type="pres">
      <dgm:prSet presAssocID="{105B3000-B663-4996-A7C6-296DC0677F54}" presName="child3Text" presStyleLbl="bgAcc1" presStyleIdx="2" presStyleCnt="4">
        <dgm:presLayoutVars>
          <dgm:bulletEnabled val="1"/>
        </dgm:presLayoutVars>
      </dgm:prSet>
      <dgm:spPr/>
    </dgm:pt>
    <dgm:pt modelId="{2ACB772D-A1F3-4A3E-B891-9AB4C2BCE11C}" type="pres">
      <dgm:prSet presAssocID="{105B3000-B663-4996-A7C6-296DC0677F54}" presName="child4group" presStyleCnt="0"/>
      <dgm:spPr/>
    </dgm:pt>
    <dgm:pt modelId="{3AE54295-2DBA-4221-885A-701BA9B5440B}" type="pres">
      <dgm:prSet presAssocID="{105B3000-B663-4996-A7C6-296DC0677F54}" presName="child4" presStyleLbl="bgAcc1" presStyleIdx="3" presStyleCnt="4"/>
      <dgm:spPr/>
    </dgm:pt>
    <dgm:pt modelId="{4C87EFB7-800C-4FFC-8ED1-A847EF9350EB}" type="pres">
      <dgm:prSet presAssocID="{105B3000-B663-4996-A7C6-296DC0677F54}" presName="child4Text" presStyleLbl="bgAcc1" presStyleIdx="3" presStyleCnt="4">
        <dgm:presLayoutVars>
          <dgm:bulletEnabled val="1"/>
        </dgm:presLayoutVars>
      </dgm:prSet>
      <dgm:spPr/>
    </dgm:pt>
    <dgm:pt modelId="{8609E3BF-E043-4ACE-8E71-079E7A2FA4C2}" type="pres">
      <dgm:prSet presAssocID="{105B3000-B663-4996-A7C6-296DC0677F54}" presName="childPlaceholder" presStyleCnt="0"/>
      <dgm:spPr/>
    </dgm:pt>
    <dgm:pt modelId="{E6B832C6-69CC-4B59-883A-4B266728277E}" type="pres">
      <dgm:prSet presAssocID="{105B3000-B663-4996-A7C6-296DC0677F54}" presName="circle" presStyleCnt="0"/>
      <dgm:spPr/>
    </dgm:pt>
    <dgm:pt modelId="{EC86D53B-68F5-4483-9693-4820DBC00C2A}" type="pres">
      <dgm:prSet presAssocID="{105B3000-B663-4996-A7C6-296DC0677F54}" presName="quadrant1" presStyleLbl="node1" presStyleIdx="0" presStyleCnt="4" custScaleX="110999" custScaleY="113603" custLinFactNeighborX="1026" custLinFactNeighborY="-342">
        <dgm:presLayoutVars>
          <dgm:chMax val="1"/>
          <dgm:bulletEnabled val="1"/>
        </dgm:presLayoutVars>
      </dgm:prSet>
      <dgm:spPr/>
    </dgm:pt>
    <dgm:pt modelId="{497F0BD5-3C2A-4C34-A15A-B1CA658514F2}" type="pres">
      <dgm:prSet presAssocID="{105B3000-B663-4996-A7C6-296DC0677F54}" presName="quadrant2" presStyleLbl="node1" presStyleIdx="1" presStyleCnt="4" custScaleX="107286" custScaleY="113372" custLinFactNeighborX="8533" custLinFactNeighborY="-325">
        <dgm:presLayoutVars>
          <dgm:chMax val="1"/>
          <dgm:bulletEnabled val="1"/>
        </dgm:presLayoutVars>
      </dgm:prSet>
      <dgm:spPr/>
    </dgm:pt>
    <dgm:pt modelId="{96F19DC5-857E-457A-9D30-0C142DF7E07A}" type="pres">
      <dgm:prSet presAssocID="{105B3000-B663-4996-A7C6-296DC0677F54}" presName="quadrant3" presStyleLbl="node1" presStyleIdx="2" presStyleCnt="4" custScaleX="107286" custLinFactNeighborX="8581" custLinFactNeighborY="5110">
        <dgm:presLayoutVars>
          <dgm:chMax val="1"/>
          <dgm:bulletEnabled val="1"/>
        </dgm:presLayoutVars>
      </dgm:prSet>
      <dgm:spPr/>
    </dgm:pt>
    <dgm:pt modelId="{8DB4E3F9-8C43-4B2B-9865-9C394B1CB2E1}" type="pres">
      <dgm:prSet presAssocID="{105B3000-B663-4996-A7C6-296DC0677F54}" presName="quadrant4" presStyleLbl="node1" presStyleIdx="3" presStyleCnt="4" custScaleX="111159" custLinFactNeighborX="1025" custLinFactNeighborY="5126">
        <dgm:presLayoutVars>
          <dgm:chMax val="1"/>
          <dgm:bulletEnabled val="1"/>
        </dgm:presLayoutVars>
      </dgm:prSet>
      <dgm:spPr/>
    </dgm:pt>
    <dgm:pt modelId="{B6FC4083-539E-4678-ABA9-9F60BD856B4F}" type="pres">
      <dgm:prSet presAssocID="{105B3000-B663-4996-A7C6-296DC0677F54}" presName="quadrantPlaceholder" presStyleCnt="0"/>
      <dgm:spPr/>
    </dgm:pt>
    <dgm:pt modelId="{DBCC9D59-5DA2-40CF-98D0-E33C76787657}" type="pres">
      <dgm:prSet presAssocID="{105B3000-B663-4996-A7C6-296DC0677F54}" presName="center1" presStyleLbl="fgShp" presStyleIdx="0" presStyleCnt="2" custLinFactNeighborX="13462" custLinFactNeighborY="23081"/>
      <dgm:spPr>
        <a:solidFill>
          <a:srgbClr val="00B0F0">
            <a:alpha val="61961"/>
          </a:srgbClr>
        </a:solidFill>
        <a:ln>
          <a:solidFill>
            <a:srgbClr val="FFFFFF">
              <a:alpha val="52157"/>
            </a:srgbClr>
          </a:solidFill>
        </a:ln>
      </dgm:spPr>
    </dgm:pt>
    <dgm:pt modelId="{CD93D1CD-39CA-4D69-B30E-DFA88309D366}" type="pres">
      <dgm:prSet presAssocID="{105B3000-B663-4996-A7C6-296DC0677F54}" presName="center2" presStyleLbl="fgShp" presStyleIdx="1" presStyleCnt="2" custScaleY="115833" custLinFactNeighborX="12518" custLinFactNeighborY="-735"/>
      <dgm:spPr>
        <a:solidFill>
          <a:srgbClr val="00B0F0">
            <a:alpha val="61961"/>
          </a:srgbClr>
        </a:solidFill>
      </dgm:spPr>
    </dgm:pt>
  </dgm:ptLst>
  <dgm:cxnLst>
    <dgm:cxn modelId="{15751903-5075-41EE-B614-304B89536F91}" type="presOf" srcId="{C8B7F962-4A18-42CB-840E-5F9ED061A67F}" destId="{B6300361-A00C-4E30-BEB6-CDE8B6314AEE}" srcOrd="1" destOrd="0" presId="urn:microsoft.com/office/officeart/2005/8/layout/cycle4"/>
    <dgm:cxn modelId="{5EEDD905-5C6A-4213-A113-58A78F1B2050}" type="presOf" srcId="{105B3000-B663-4996-A7C6-296DC0677F54}" destId="{54CCF016-1A7B-4292-A704-905D6F8250A9}" srcOrd="0" destOrd="0" presId="urn:microsoft.com/office/officeart/2005/8/layout/cycle4"/>
    <dgm:cxn modelId="{49B6410A-66F5-450B-A2A3-0B4A292E8ABB}" srcId="{937AF597-F932-49CE-8ADC-20EC8C6B4A67}" destId="{10CBF5DC-EE8E-4164-9730-80DEBFBD5B5B}" srcOrd="0" destOrd="0" parTransId="{762ABC48-6C32-46BC-8CFB-A45691C195EE}" sibTransId="{1D6D0765-CD0A-4D3E-BDF2-BE5FC9BE7EF2}"/>
    <dgm:cxn modelId="{420E9412-6BB9-48F5-9700-360E6731801E}" type="presOf" srcId="{902AFB62-8431-42E0-B3C4-676BC4DD1A8C}" destId="{8DB4E3F9-8C43-4B2B-9865-9C394B1CB2E1}" srcOrd="0" destOrd="0" presId="urn:microsoft.com/office/officeart/2005/8/layout/cycle4"/>
    <dgm:cxn modelId="{2EB5DC13-5CA4-4FDA-87A3-345B3418AEE5}" srcId="{8E6FB23B-2AF2-427D-9E03-647763508C97}" destId="{C8B7F962-4A18-42CB-840E-5F9ED061A67F}" srcOrd="0" destOrd="0" parTransId="{C732C7C4-1054-4399-B481-CC46AA1A5C11}" sibTransId="{595B3B27-B2A9-468F-8725-96A01E19046E}"/>
    <dgm:cxn modelId="{E29B9117-C957-4582-A000-BA36C0AC3AA6}" type="presOf" srcId="{C8B7F962-4A18-42CB-840E-5F9ED061A67F}" destId="{98D1A6A9-B6A8-4437-94D6-6454894BCC0D}" srcOrd="0" destOrd="0" presId="urn:microsoft.com/office/officeart/2005/8/layout/cycle4"/>
    <dgm:cxn modelId="{9FF8E72F-A513-47A3-8E9A-79718789B74D}" srcId="{902AFB62-8431-42E0-B3C4-676BC4DD1A8C}" destId="{42D2071D-6C93-46BD-9B28-E7E7E59577DD}" srcOrd="0" destOrd="0" parTransId="{F1170C56-F96C-41F4-9428-613F5C6FF980}" sibTransId="{FABC529A-3095-42A9-A25D-12B0C8F7B23B}"/>
    <dgm:cxn modelId="{5C617330-36A7-49A8-9CA3-4EDF420A5F08}" type="presOf" srcId="{42D2071D-6C93-46BD-9B28-E7E7E59577DD}" destId="{4C87EFB7-800C-4FFC-8ED1-A847EF9350EB}" srcOrd="1" destOrd="0" presId="urn:microsoft.com/office/officeart/2005/8/layout/cycle4"/>
    <dgm:cxn modelId="{69101A60-0410-4B1F-B5E5-9215E13602AB}" type="presOf" srcId="{10CBF5DC-EE8E-4164-9730-80DEBFBD5B5B}" destId="{18F85AAA-6196-4F9A-865E-EEE49F7C29AF}" srcOrd="0" destOrd="0" presId="urn:microsoft.com/office/officeart/2005/8/layout/cycle4"/>
    <dgm:cxn modelId="{C74D3F43-6861-4BDB-BF2A-66D630AE74C7}" srcId="{105B3000-B663-4996-A7C6-296DC0677F54}" destId="{098A9FB3-A718-4887-8B55-574608128371}" srcOrd="0" destOrd="0" parTransId="{4E540BED-1D47-48C2-8C4A-7A06F5016C23}" sibTransId="{64157E17-92BD-4C0D-A73F-A27D7BB3A895}"/>
    <dgm:cxn modelId="{8D900444-01E6-4D3A-A0CB-B430C8715064}" srcId="{105B3000-B663-4996-A7C6-296DC0677F54}" destId="{8E6FB23B-2AF2-427D-9E03-647763508C97}" srcOrd="1" destOrd="0" parTransId="{0802CEE2-4AA3-4523-BA54-5444C39CB0AD}" sibTransId="{BE4B51D3-CEE8-4DC1-82AE-F2BD35A6F9A2}"/>
    <dgm:cxn modelId="{C8073E70-CF80-4B78-8200-9D2D3A6024FB}" srcId="{105B3000-B663-4996-A7C6-296DC0677F54}" destId="{902AFB62-8431-42E0-B3C4-676BC4DD1A8C}" srcOrd="3" destOrd="0" parTransId="{E9EB1EDF-F1A8-415B-9DB0-0C89F7ED9325}" sibTransId="{D054EFEA-9A1A-402A-BFDD-B342E882472A}"/>
    <dgm:cxn modelId="{F574BF50-D09C-46E2-B9A9-D35A9F0E1768}" type="presOf" srcId="{10CBF5DC-EE8E-4164-9730-80DEBFBD5B5B}" destId="{3248C08B-1C63-4792-A56E-CC30814E1DFD}" srcOrd="1" destOrd="0" presId="urn:microsoft.com/office/officeart/2005/8/layout/cycle4"/>
    <dgm:cxn modelId="{E696A671-1B11-407B-85C0-B167BD882845}" type="presOf" srcId="{937AF597-F932-49CE-8ADC-20EC8C6B4A67}" destId="{96F19DC5-857E-457A-9D30-0C142DF7E07A}" srcOrd="0" destOrd="0" presId="urn:microsoft.com/office/officeart/2005/8/layout/cycle4"/>
    <dgm:cxn modelId="{E9B63274-3C71-43BC-A221-82ED45D89D13}" type="presOf" srcId="{3BC1999D-7B98-4EF2-A445-628AFB5A30D8}" destId="{CA1F8375-14BC-4B64-B312-705C22D65848}" srcOrd="0" destOrd="0" presId="urn:microsoft.com/office/officeart/2005/8/layout/cycle4"/>
    <dgm:cxn modelId="{5854898C-8A54-4DAF-8C64-0C379FAB1A06}" type="presOf" srcId="{3BC1999D-7B98-4EF2-A445-628AFB5A30D8}" destId="{E7DBA7FC-A731-4CF5-87F6-0C02BA409689}" srcOrd="1" destOrd="0" presId="urn:microsoft.com/office/officeart/2005/8/layout/cycle4"/>
    <dgm:cxn modelId="{EC0A5BA6-C697-4B2B-84CA-727A8EF650F8}" srcId="{098A9FB3-A718-4887-8B55-574608128371}" destId="{3BC1999D-7B98-4EF2-A445-628AFB5A30D8}" srcOrd="0" destOrd="0" parTransId="{385C2A0E-746E-4C12-98B3-F749BF954D59}" sibTransId="{F0CFDAED-3190-4CF6-92CC-240891C896C0}"/>
    <dgm:cxn modelId="{0AD738B5-0D6C-471D-A967-8FF3CDA1E434}" type="presOf" srcId="{42D2071D-6C93-46BD-9B28-E7E7E59577DD}" destId="{3AE54295-2DBA-4221-885A-701BA9B5440B}" srcOrd="0" destOrd="0" presId="urn:microsoft.com/office/officeart/2005/8/layout/cycle4"/>
    <dgm:cxn modelId="{38518CBE-D61F-4F37-BB39-48F838DA08F9}" type="presOf" srcId="{8E6FB23B-2AF2-427D-9E03-647763508C97}" destId="{497F0BD5-3C2A-4C34-A15A-B1CA658514F2}" srcOrd="0" destOrd="0" presId="urn:microsoft.com/office/officeart/2005/8/layout/cycle4"/>
    <dgm:cxn modelId="{BFB68BD1-87E9-4BF4-B29B-C95C14F2D8E9}" type="presOf" srcId="{098A9FB3-A718-4887-8B55-574608128371}" destId="{EC86D53B-68F5-4483-9693-4820DBC00C2A}" srcOrd="0" destOrd="0" presId="urn:microsoft.com/office/officeart/2005/8/layout/cycle4"/>
    <dgm:cxn modelId="{C36165E5-7A94-450F-8848-0D0FAC509297}" srcId="{105B3000-B663-4996-A7C6-296DC0677F54}" destId="{937AF597-F932-49CE-8ADC-20EC8C6B4A67}" srcOrd="2" destOrd="0" parTransId="{F57A9D37-389C-4691-A39A-0F81F6EEEAE4}" sibTransId="{28298841-4308-4D21-B201-0A3B9A2ADF63}"/>
    <dgm:cxn modelId="{24B8BE10-4845-46C6-9EDA-FD1D59B69CC3}" type="presParOf" srcId="{54CCF016-1A7B-4292-A704-905D6F8250A9}" destId="{7DDC999E-9DD9-4EE8-B5B4-ECBA31EF8C63}" srcOrd="0" destOrd="0" presId="urn:microsoft.com/office/officeart/2005/8/layout/cycle4"/>
    <dgm:cxn modelId="{2CEDD3AC-7D10-40E1-94E3-B6AE34896131}" type="presParOf" srcId="{7DDC999E-9DD9-4EE8-B5B4-ECBA31EF8C63}" destId="{8053AF67-1F43-4010-B9C7-6018DD0E040D}" srcOrd="0" destOrd="0" presId="urn:microsoft.com/office/officeart/2005/8/layout/cycle4"/>
    <dgm:cxn modelId="{47A89259-9AE5-4B38-9E9A-BFDD42B48510}" type="presParOf" srcId="{8053AF67-1F43-4010-B9C7-6018DD0E040D}" destId="{CA1F8375-14BC-4B64-B312-705C22D65848}" srcOrd="0" destOrd="0" presId="urn:microsoft.com/office/officeart/2005/8/layout/cycle4"/>
    <dgm:cxn modelId="{4D7BDDB5-4AAC-4D9B-BF22-64985F55E400}" type="presParOf" srcId="{8053AF67-1F43-4010-B9C7-6018DD0E040D}" destId="{E7DBA7FC-A731-4CF5-87F6-0C02BA409689}" srcOrd="1" destOrd="0" presId="urn:microsoft.com/office/officeart/2005/8/layout/cycle4"/>
    <dgm:cxn modelId="{9027FABB-01A6-4DDD-8727-CC2A92655054}" type="presParOf" srcId="{7DDC999E-9DD9-4EE8-B5B4-ECBA31EF8C63}" destId="{CEE67F56-98B6-43E5-9B69-866E354BD7EF}" srcOrd="1" destOrd="0" presId="urn:microsoft.com/office/officeart/2005/8/layout/cycle4"/>
    <dgm:cxn modelId="{7E670567-7EC9-4591-AF6B-54B10506208C}" type="presParOf" srcId="{CEE67F56-98B6-43E5-9B69-866E354BD7EF}" destId="{98D1A6A9-B6A8-4437-94D6-6454894BCC0D}" srcOrd="0" destOrd="0" presId="urn:microsoft.com/office/officeart/2005/8/layout/cycle4"/>
    <dgm:cxn modelId="{5D3C51EC-1DB2-4C3E-9826-E1FF4525FAD7}" type="presParOf" srcId="{CEE67F56-98B6-43E5-9B69-866E354BD7EF}" destId="{B6300361-A00C-4E30-BEB6-CDE8B6314AEE}" srcOrd="1" destOrd="0" presId="urn:microsoft.com/office/officeart/2005/8/layout/cycle4"/>
    <dgm:cxn modelId="{A6D67122-CAF1-4B96-AF41-0D6FA962CD92}" type="presParOf" srcId="{7DDC999E-9DD9-4EE8-B5B4-ECBA31EF8C63}" destId="{5B474812-732C-4B6E-9558-B2C98F9FDCF1}" srcOrd="2" destOrd="0" presId="urn:microsoft.com/office/officeart/2005/8/layout/cycle4"/>
    <dgm:cxn modelId="{BA62EE1C-415D-44F6-9E5D-336159F5884A}" type="presParOf" srcId="{5B474812-732C-4B6E-9558-B2C98F9FDCF1}" destId="{18F85AAA-6196-4F9A-865E-EEE49F7C29AF}" srcOrd="0" destOrd="0" presId="urn:microsoft.com/office/officeart/2005/8/layout/cycle4"/>
    <dgm:cxn modelId="{50D3794B-CA7A-49D1-9FF3-400B131480D5}" type="presParOf" srcId="{5B474812-732C-4B6E-9558-B2C98F9FDCF1}" destId="{3248C08B-1C63-4792-A56E-CC30814E1DFD}" srcOrd="1" destOrd="0" presId="urn:microsoft.com/office/officeart/2005/8/layout/cycle4"/>
    <dgm:cxn modelId="{40D4E415-4B85-4867-A5BC-00E96CFE83BE}" type="presParOf" srcId="{7DDC999E-9DD9-4EE8-B5B4-ECBA31EF8C63}" destId="{2ACB772D-A1F3-4A3E-B891-9AB4C2BCE11C}" srcOrd="3" destOrd="0" presId="urn:microsoft.com/office/officeart/2005/8/layout/cycle4"/>
    <dgm:cxn modelId="{10237F7E-B654-42C0-9195-A3AE0F9C12FA}" type="presParOf" srcId="{2ACB772D-A1F3-4A3E-B891-9AB4C2BCE11C}" destId="{3AE54295-2DBA-4221-885A-701BA9B5440B}" srcOrd="0" destOrd="0" presId="urn:microsoft.com/office/officeart/2005/8/layout/cycle4"/>
    <dgm:cxn modelId="{BBDB0BC5-B52E-4F52-9F2D-56248388C4F9}" type="presParOf" srcId="{2ACB772D-A1F3-4A3E-B891-9AB4C2BCE11C}" destId="{4C87EFB7-800C-4FFC-8ED1-A847EF9350EB}" srcOrd="1" destOrd="0" presId="urn:microsoft.com/office/officeart/2005/8/layout/cycle4"/>
    <dgm:cxn modelId="{B83CAFDC-06A7-44C1-A127-33FF449329D5}" type="presParOf" srcId="{7DDC999E-9DD9-4EE8-B5B4-ECBA31EF8C63}" destId="{8609E3BF-E043-4ACE-8E71-079E7A2FA4C2}" srcOrd="4" destOrd="0" presId="urn:microsoft.com/office/officeart/2005/8/layout/cycle4"/>
    <dgm:cxn modelId="{C8A3AA85-243E-40C5-905A-64E2D97AE023}" type="presParOf" srcId="{54CCF016-1A7B-4292-A704-905D6F8250A9}" destId="{E6B832C6-69CC-4B59-883A-4B266728277E}" srcOrd="1" destOrd="0" presId="urn:microsoft.com/office/officeart/2005/8/layout/cycle4"/>
    <dgm:cxn modelId="{3683B9D9-8C7F-47BC-8193-1544209D5E78}" type="presParOf" srcId="{E6B832C6-69CC-4B59-883A-4B266728277E}" destId="{EC86D53B-68F5-4483-9693-4820DBC00C2A}" srcOrd="0" destOrd="0" presId="urn:microsoft.com/office/officeart/2005/8/layout/cycle4"/>
    <dgm:cxn modelId="{A8B80C82-9DE0-4F05-BFBD-D38589DAC187}" type="presParOf" srcId="{E6B832C6-69CC-4B59-883A-4B266728277E}" destId="{497F0BD5-3C2A-4C34-A15A-B1CA658514F2}" srcOrd="1" destOrd="0" presId="urn:microsoft.com/office/officeart/2005/8/layout/cycle4"/>
    <dgm:cxn modelId="{ADADB638-C33F-4530-88BC-07E4AEE03B7B}" type="presParOf" srcId="{E6B832C6-69CC-4B59-883A-4B266728277E}" destId="{96F19DC5-857E-457A-9D30-0C142DF7E07A}" srcOrd="2" destOrd="0" presId="urn:microsoft.com/office/officeart/2005/8/layout/cycle4"/>
    <dgm:cxn modelId="{56DAA16F-51BD-4292-A00D-A5BCBDA39E4D}" type="presParOf" srcId="{E6B832C6-69CC-4B59-883A-4B266728277E}" destId="{8DB4E3F9-8C43-4B2B-9865-9C394B1CB2E1}" srcOrd="3" destOrd="0" presId="urn:microsoft.com/office/officeart/2005/8/layout/cycle4"/>
    <dgm:cxn modelId="{140C0F24-7F94-4DB1-81CF-44AFF533111B}" type="presParOf" srcId="{E6B832C6-69CC-4B59-883A-4B266728277E}" destId="{B6FC4083-539E-4678-ABA9-9F60BD856B4F}" srcOrd="4" destOrd="0" presId="urn:microsoft.com/office/officeart/2005/8/layout/cycle4"/>
    <dgm:cxn modelId="{5EE531F0-0503-40DF-8575-E4E56EB25DAE}" type="presParOf" srcId="{54CCF016-1A7B-4292-A704-905D6F8250A9}" destId="{DBCC9D59-5DA2-40CF-98D0-E33C76787657}" srcOrd="2" destOrd="0" presId="urn:microsoft.com/office/officeart/2005/8/layout/cycle4"/>
    <dgm:cxn modelId="{E5EA7B15-3913-4C9A-925A-E551A7E21B88}" type="presParOf" srcId="{54CCF016-1A7B-4292-A704-905D6F8250A9}" destId="{CD93D1CD-39CA-4D69-B30E-DFA88309D366}"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F85AAA-6196-4F9A-865E-EEE49F7C29AF}">
      <dsp:nvSpPr>
        <dsp:cNvPr id="0" name=""/>
        <dsp:cNvSpPr/>
      </dsp:nvSpPr>
      <dsp:spPr>
        <a:xfrm>
          <a:off x="5527391" y="4094565"/>
          <a:ext cx="2974581" cy="19268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ctr" defTabSz="800100">
            <a:lnSpc>
              <a:spcPct val="90000"/>
            </a:lnSpc>
            <a:spcBef>
              <a:spcPct val="0"/>
            </a:spcBef>
            <a:spcAft>
              <a:spcPct val="15000"/>
            </a:spcAft>
            <a:buChar char="•"/>
          </a:pPr>
          <a:r>
            <a:rPr lang="da-DK" sz="1800" kern="1200" dirty="0"/>
            <a:t>2. kvartal</a:t>
          </a:r>
        </a:p>
      </dsp:txBody>
      <dsp:txXfrm>
        <a:off x="6462092" y="4618606"/>
        <a:ext cx="1997553" cy="1360486"/>
      </dsp:txXfrm>
    </dsp:sp>
    <dsp:sp modelId="{3AE54295-2DBA-4221-885A-701BA9B5440B}">
      <dsp:nvSpPr>
        <dsp:cNvPr id="0" name=""/>
        <dsp:cNvSpPr/>
      </dsp:nvSpPr>
      <dsp:spPr>
        <a:xfrm>
          <a:off x="337063" y="4094565"/>
          <a:ext cx="2974581" cy="19268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da-DK" sz="1800" kern="1200" dirty="0"/>
            <a:t>3. kvartal</a:t>
          </a:r>
        </a:p>
      </dsp:txBody>
      <dsp:txXfrm>
        <a:off x="379390" y="4618606"/>
        <a:ext cx="1997553" cy="1360486"/>
      </dsp:txXfrm>
    </dsp:sp>
    <dsp:sp modelId="{98D1A6A9-B6A8-4437-94D6-6454894BCC0D}">
      <dsp:nvSpPr>
        <dsp:cNvPr id="0" name=""/>
        <dsp:cNvSpPr/>
      </dsp:nvSpPr>
      <dsp:spPr>
        <a:xfrm>
          <a:off x="5467945" y="0"/>
          <a:ext cx="2974581" cy="19268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da-DK" sz="1800" kern="1200" dirty="0"/>
            <a:t>1. kvartal</a:t>
          </a:r>
        </a:p>
      </dsp:txBody>
      <dsp:txXfrm>
        <a:off x="6402647" y="42327"/>
        <a:ext cx="1997553" cy="1360486"/>
      </dsp:txXfrm>
    </dsp:sp>
    <dsp:sp modelId="{CA1F8375-14BC-4B64-B312-705C22D65848}">
      <dsp:nvSpPr>
        <dsp:cNvPr id="0" name=""/>
        <dsp:cNvSpPr/>
      </dsp:nvSpPr>
      <dsp:spPr>
        <a:xfrm>
          <a:off x="337063" y="0"/>
          <a:ext cx="2974581" cy="19268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da-DK" sz="1800" kern="1200" dirty="0"/>
            <a:t>4. kvartal</a:t>
          </a:r>
        </a:p>
      </dsp:txBody>
      <dsp:txXfrm>
        <a:off x="379390" y="42327"/>
        <a:ext cx="1997553" cy="1360486"/>
      </dsp:txXfrm>
    </dsp:sp>
    <dsp:sp modelId="{EC86D53B-68F5-4483-9693-4820DBC00C2A}">
      <dsp:nvSpPr>
        <dsp:cNvPr id="0" name=""/>
        <dsp:cNvSpPr/>
      </dsp:nvSpPr>
      <dsp:spPr>
        <a:xfrm>
          <a:off x="1466860" y="156970"/>
          <a:ext cx="2894049" cy="2961942"/>
        </a:xfrm>
        <a:prstGeom prst="pieWedge">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da-DK" sz="1100" kern="1200" dirty="0"/>
            <a:t>Estimeret regnskab, budgetopfølgning/likviditets-oversigt</a:t>
          </a:r>
        </a:p>
        <a:p>
          <a:pPr marL="0" lvl="0" indent="0" algn="l" defTabSz="488950">
            <a:lnSpc>
              <a:spcPct val="90000"/>
            </a:lnSpc>
            <a:spcBef>
              <a:spcPct val="0"/>
            </a:spcBef>
            <a:spcAft>
              <a:spcPct val="35000"/>
            </a:spcAft>
            <a:buNone/>
          </a:pPr>
          <a:r>
            <a:rPr lang="da-DK" sz="1100" kern="1200" dirty="0"/>
            <a:t>Bestyrelsens selvevaluering</a:t>
          </a:r>
        </a:p>
        <a:p>
          <a:pPr marL="0" lvl="0" indent="0" algn="l" defTabSz="488950">
            <a:lnSpc>
              <a:spcPct val="90000"/>
            </a:lnSpc>
            <a:spcBef>
              <a:spcPct val="0"/>
            </a:spcBef>
            <a:spcAft>
              <a:spcPct val="35000"/>
            </a:spcAft>
            <a:buNone/>
          </a:pPr>
          <a:r>
            <a:rPr lang="da-DK" sz="1100" kern="1200" dirty="0"/>
            <a:t>Evaluering af direktøren</a:t>
          </a:r>
        </a:p>
        <a:p>
          <a:pPr marL="0" lvl="0" indent="0" algn="l" defTabSz="488950">
            <a:lnSpc>
              <a:spcPct val="90000"/>
            </a:lnSpc>
            <a:spcBef>
              <a:spcPct val="0"/>
            </a:spcBef>
            <a:spcAft>
              <a:spcPct val="35000"/>
            </a:spcAft>
            <a:buNone/>
          </a:pPr>
          <a:r>
            <a:rPr lang="da-DK" sz="1100" kern="1200" dirty="0"/>
            <a:t>Det kommende års opgaver/årshjulet</a:t>
          </a:r>
        </a:p>
        <a:p>
          <a:pPr marL="0" lvl="0" indent="0" algn="l" defTabSz="488950">
            <a:lnSpc>
              <a:spcPct val="90000"/>
            </a:lnSpc>
            <a:spcBef>
              <a:spcPct val="0"/>
            </a:spcBef>
            <a:spcAft>
              <a:spcPct val="35000"/>
            </a:spcAft>
            <a:buNone/>
          </a:pPr>
          <a:r>
            <a:rPr lang="da-DK" sz="1100" kern="1200" dirty="0"/>
            <a:t>Fastsættelse af møder</a:t>
          </a:r>
        </a:p>
        <a:p>
          <a:pPr marL="0" lvl="0" indent="0" algn="l" defTabSz="488950">
            <a:lnSpc>
              <a:spcPct val="90000"/>
            </a:lnSpc>
            <a:spcBef>
              <a:spcPct val="0"/>
            </a:spcBef>
            <a:spcAft>
              <a:spcPct val="35000"/>
            </a:spcAft>
            <a:buNone/>
          </a:pPr>
          <a:r>
            <a:rPr lang="da-DK" sz="1100" kern="1200" dirty="0"/>
            <a:t>Opfølgning på strategi og handleplaner</a:t>
          </a:r>
        </a:p>
        <a:p>
          <a:pPr marL="0" lvl="0" indent="0" algn="l" defTabSz="488950">
            <a:lnSpc>
              <a:spcPct val="90000"/>
            </a:lnSpc>
            <a:spcBef>
              <a:spcPct val="0"/>
            </a:spcBef>
            <a:spcAft>
              <a:spcPct val="35000"/>
            </a:spcAft>
            <a:buNone/>
          </a:pPr>
          <a:endParaRPr lang="da-DK" sz="1100" kern="1200" dirty="0"/>
        </a:p>
      </dsp:txBody>
      <dsp:txXfrm>
        <a:off x="2314507" y="1024503"/>
        <a:ext cx="2046402" cy="2094409"/>
      </dsp:txXfrm>
    </dsp:sp>
    <dsp:sp modelId="{497F0BD5-3C2A-4C34-A15A-B1CA658514F2}">
      <dsp:nvSpPr>
        <dsp:cNvPr id="0" name=""/>
        <dsp:cNvSpPr/>
      </dsp:nvSpPr>
      <dsp:spPr>
        <a:xfrm rot="5400000">
          <a:off x="4359357" y="239764"/>
          <a:ext cx="2955919" cy="2797240"/>
        </a:xfrm>
        <a:prstGeom prst="pieWedge">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78232" tIns="78232" rIns="78232" bIns="78232" numCol="1" spcCol="1270" anchor="t" anchorCtr="0">
          <a:noAutofit/>
        </a:bodyPr>
        <a:lstStyle/>
        <a:p>
          <a:pPr marL="0" lvl="0" indent="0" algn="l" defTabSz="466725">
            <a:lnSpc>
              <a:spcPct val="90000"/>
            </a:lnSpc>
            <a:spcBef>
              <a:spcPct val="0"/>
            </a:spcBef>
            <a:spcAft>
              <a:spcPct val="35000"/>
            </a:spcAft>
            <a:buNone/>
          </a:pPr>
          <a:r>
            <a:rPr lang="da-DK" sz="1050" kern="1200" dirty="0"/>
            <a:t>Årsregnskab (med revisor)</a:t>
          </a:r>
        </a:p>
        <a:p>
          <a:pPr marL="0" lvl="0" indent="0" algn="l" defTabSz="466725">
            <a:lnSpc>
              <a:spcPct val="90000"/>
            </a:lnSpc>
            <a:spcBef>
              <a:spcPct val="0"/>
            </a:spcBef>
            <a:spcAft>
              <a:spcPct val="35000"/>
            </a:spcAft>
            <a:buNone/>
          </a:pPr>
          <a:r>
            <a:rPr lang="da-DK" sz="1050" kern="1200" dirty="0"/>
            <a:t>Ledelsesberetning</a:t>
          </a:r>
        </a:p>
        <a:p>
          <a:pPr marL="0" lvl="0" indent="0" algn="l" defTabSz="466725">
            <a:lnSpc>
              <a:spcPct val="90000"/>
            </a:lnSpc>
            <a:spcBef>
              <a:spcPct val="0"/>
            </a:spcBef>
            <a:spcAft>
              <a:spcPct val="35000"/>
            </a:spcAft>
            <a:buNone/>
          </a:pPr>
          <a:r>
            <a:rPr lang="da-DK" sz="1050" kern="1200" dirty="0"/>
            <a:t>Budgetopfølgning og likviditetsoversigt</a:t>
          </a:r>
        </a:p>
        <a:p>
          <a:pPr marL="0" lvl="0" indent="0" algn="l" defTabSz="466725">
            <a:lnSpc>
              <a:spcPct val="90000"/>
            </a:lnSpc>
            <a:spcBef>
              <a:spcPct val="0"/>
            </a:spcBef>
            <a:spcAft>
              <a:spcPct val="35000"/>
            </a:spcAft>
            <a:buNone/>
          </a:pPr>
          <a:r>
            <a:rPr lang="da-DK" sz="1050" kern="1200" dirty="0"/>
            <a:t>Opfølgning på strategi og handleplaner</a:t>
          </a:r>
        </a:p>
        <a:p>
          <a:pPr marL="0" lvl="0" indent="0" algn="l" defTabSz="466725">
            <a:lnSpc>
              <a:spcPct val="90000"/>
            </a:lnSpc>
            <a:spcBef>
              <a:spcPct val="0"/>
            </a:spcBef>
            <a:spcAft>
              <a:spcPct val="35000"/>
            </a:spcAft>
            <a:buNone/>
          </a:pPr>
          <a:r>
            <a:rPr lang="da-DK" sz="1050" kern="1200" dirty="0"/>
            <a:t>Resultat af bestyrelsesevalueringen</a:t>
          </a:r>
        </a:p>
      </dsp:txBody>
      <dsp:txXfrm rot="-5400000">
        <a:off x="4438696" y="1026194"/>
        <a:ext cx="1977947" cy="2090150"/>
      </dsp:txXfrm>
    </dsp:sp>
    <dsp:sp modelId="{96F19DC5-857E-457A-9D30-0C142DF7E07A}">
      <dsp:nvSpPr>
        <dsp:cNvPr id="0" name=""/>
        <dsp:cNvSpPr/>
      </dsp:nvSpPr>
      <dsp:spPr>
        <a:xfrm rot="10800000">
          <a:off x="4439947" y="3204155"/>
          <a:ext cx="2797240" cy="2607274"/>
        </a:xfrm>
        <a:prstGeom prst="pieWedge">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da-DK" sz="1100" b="1" kern="1200" dirty="0"/>
            <a:t>Strategiseminar:</a:t>
          </a:r>
        </a:p>
        <a:p>
          <a:pPr marL="0" lvl="0" indent="0" algn="l" defTabSz="488950">
            <a:lnSpc>
              <a:spcPct val="90000"/>
            </a:lnSpc>
            <a:spcBef>
              <a:spcPct val="0"/>
            </a:spcBef>
            <a:spcAft>
              <a:spcPct val="35000"/>
            </a:spcAft>
            <a:buNone/>
          </a:pPr>
          <a:r>
            <a:rPr lang="da-DK" sz="1050" kern="1200" dirty="0"/>
            <a:t>Opfølgning på  vedtægter, rammeaftaler, strategi og handleplaner</a:t>
          </a:r>
        </a:p>
        <a:p>
          <a:pPr marL="0" lvl="0" indent="0" algn="l" defTabSz="488950">
            <a:lnSpc>
              <a:spcPct val="90000"/>
            </a:lnSpc>
            <a:spcBef>
              <a:spcPct val="0"/>
            </a:spcBef>
            <a:spcAft>
              <a:spcPct val="35000"/>
            </a:spcAft>
            <a:buNone/>
          </a:pPr>
          <a:r>
            <a:rPr lang="da-DK" sz="1050" kern="1200" dirty="0"/>
            <a:t>Omverdensanalyse, interessentanalyse, SWOT</a:t>
          </a:r>
        </a:p>
        <a:p>
          <a:pPr marL="0" lvl="0" indent="0" algn="l" defTabSz="488950">
            <a:lnSpc>
              <a:spcPct val="90000"/>
            </a:lnSpc>
            <a:spcBef>
              <a:spcPct val="0"/>
            </a:spcBef>
            <a:spcAft>
              <a:spcPct val="35000"/>
            </a:spcAft>
            <a:buNone/>
          </a:pPr>
          <a:r>
            <a:rPr lang="da-DK" sz="1050" kern="1200" dirty="0"/>
            <a:t>Direktørens strategioplæg</a:t>
          </a:r>
        </a:p>
        <a:p>
          <a:pPr marL="0" lvl="0" indent="0" algn="l" defTabSz="488950">
            <a:lnSpc>
              <a:spcPct val="90000"/>
            </a:lnSpc>
            <a:spcBef>
              <a:spcPct val="0"/>
            </a:spcBef>
            <a:spcAft>
              <a:spcPct val="35000"/>
            </a:spcAft>
            <a:buNone/>
          </a:pPr>
          <a:r>
            <a:rPr lang="da-DK" sz="1050" kern="1200" dirty="0"/>
            <a:t>Strategibeslutning</a:t>
          </a:r>
        </a:p>
        <a:p>
          <a:pPr marL="0" lvl="0" indent="0" algn="l" defTabSz="488950">
            <a:lnSpc>
              <a:spcPct val="90000"/>
            </a:lnSpc>
            <a:spcBef>
              <a:spcPct val="0"/>
            </a:spcBef>
            <a:spcAft>
              <a:spcPct val="35000"/>
            </a:spcAft>
            <a:buNone/>
          </a:pPr>
          <a:r>
            <a:rPr lang="da-DK" sz="1050" kern="1200" dirty="0"/>
            <a:t>Eventuelle nye bestyrelsesmedlemmer</a:t>
          </a:r>
        </a:p>
        <a:p>
          <a:pPr marL="0" lvl="0" indent="0" algn="l" defTabSz="488950">
            <a:lnSpc>
              <a:spcPct val="90000"/>
            </a:lnSpc>
            <a:spcBef>
              <a:spcPct val="0"/>
            </a:spcBef>
            <a:spcAft>
              <a:spcPct val="35000"/>
            </a:spcAft>
            <a:buNone/>
          </a:pPr>
          <a:r>
            <a:rPr lang="da-DK" sz="1050" kern="1200" dirty="0"/>
            <a:t>Budgetopfølgning og likviditetsoversigt</a:t>
          </a:r>
        </a:p>
        <a:p>
          <a:pPr marL="0" lvl="0" indent="0" algn="l" defTabSz="488950">
            <a:lnSpc>
              <a:spcPct val="90000"/>
            </a:lnSpc>
            <a:spcBef>
              <a:spcPct val="0"/>
            </a:spcBef>
            <a:spcAft>
              <a:spcPct val="35000"/>
            </a:spcAft>
            <a:buNone/>
          </a:pPr>
          <a:endParaRPr lang="da-DK" sz="1100" kern="1200" dirty="0"/>
        </a:p>
        <a:p>
          <a:pPr marL="0" lvl="0" indent="0" algn="l" defTabSz="488950">
            <a:lnSpc>
              <a:spcPct val="90000"/>
            </a:lnSpc>
            <a:spcBef>
              <a:spcPct val="0"/>
            </a:spcBef>
            <a:spcAft>
              <a:spcPct val="35000"/>
            </a:spcAft>
            <a:buNone/>
          </a:pPr>
          <a:endParaRPr lang="da-DK" sz="1100" kern="1200" dirty="0"/>
        </a:p>
      </dsp:txBody>
      <dsp:txXfrm rot="10800000">
        <a:off x="4439947" y="3204155"/>
        <a:ext cx="1977947" cy="1843621"/>
      </dsp:txXfrm>
    </dsp:sp>
    <dsp:sp modelId="{8DB4E3F9-8C43-4B2B-9865-9C394B1CB2E1}">
      <dsp:nvSpPr>
        <dsp:cNvPr id="0" name=""/>
        <dsp:cNvSpPr/>
      </dsp:nvSpPr>
      <dsp:spPr>
        <a:xfrm rot="16200000">
          <a:off x="1610222" y="3059100"/>
          <a:ext cx="2607274" cy="2898220"/>
        </a:xfrm>
        <a:prstGeom prst="pieWedge">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da-DK" sz="1100" kern="1200" dirty="0"/>
            <a:t>Handleplaner næste år</a:t>
          </a:r>
        </a:p>
        <a:p>
          <a:pPr marL="0" lvl="0" indent="0" algn="l" defTabSz="488950">
            <a:lnSpc>
              <a:spcPct val="90000"/>
            </a:lnSpc>
            <a:spcBef>
              <a:spcPct val="0"/>
            </a:spcBef>
            <a:spcAft>
              <a:spcPct val="35000"/>
            </a:spcAft>
            <a:buNone/>
          </a:pPr>
          <a:r>
            <a:rPr lang="da-DK" sz="1100" kern="1200" dirty="0"/>
            <a:t>Budget for næste år</a:t>
          </a:r>
        </a:p>
        <a:p>
          <a:pPr marL="0" lvl="0" indent="0" algn="l" defTabSz="488950">
            <a:lnSpc>
              <a:spcPct val="90000"/>
            </a:lnSpc>
            <a:spcBef>
              <a:spcPct val="0"/>
            </a:spcBef>
            <a:spcAft>
              <a:spcPct val="35000"/>
            </a:spcAft>
            <a:buNone/>
          </a:pPr>
          <a:r>
            <a:rPr lang="da-DK" sz="1100" kern="1200" dirty="0"/>
            <a:t>Risikovurdering af planerne for næste år</a:t>
          </a:r>
        </a:p>
        <a:p>
          <a:pPr marL="0" lvl="0" indent="0" algn="l" defTabSz="488950">
            <a:lnSpc>
              <a:spcPct val="90000"/>
            </a:lnSpc>
            <a:spcBef>
              <a:spcPct val="0"/>
            </a:spcBef>
            <a:spcAft>
              <a:spcPct val="35000"/>
            </a:spcAft>
            <a:buNone/>
          </a:pPr>
          <a:r>
            <a:rPr lang="da-DK" sz="1100" kern="1200" dirty="0"/>
            <a:t>Velkomst nye medlemmer</a:t>
          </a:r>
        </a:p>
        <a:p>
          <a:pPr marL="0" lvl="0" indent="0" algn="l" defTabSz="488950">
            <a:lnSpc>
              <a:spcPct val="90000"/>
            </a:lnSpc>
            <a:spcBef>
              <a:spcPct val="0"/>
            </a:spcBef>
            <a:spcAft>
              <a:spcPct val="35000"/>
            </a:spcAft>
            <a:buNone/>
          </a:pPr>
          <a:r>
            <a:rPr lang="da-DK" sz="1100" kern="1200" dirty="0"/>
            <a:t>Forretningsordenen</a:t>
          </a:r>
        </a:p>
        <a:p>
          <a:pPr marL="0" lvl="0" indent="0" algn="l" defTabSz="488950">
            <a:lnSpc>
              <a:spcPct val="90000"/>
            </a:lnSpc>
            <a:spcBef>
              <a:spcPct val="0"/>
            </a:spcBef>
            <a:spcAft>
              <a:spcPct val="35000"/>
            </a:spcAft>
            <a:buNone/>
          </a:pPr>
          <a:r>
            <a:rPr lang="da-DK" sz="1100" kern="1200" dirty="0"/>
            <a:t>Budgetopfølgning og likviditetsoversig</a:t>
          </a:r>
        </a:p>
        <a:p>
          <a:pPr marL="0" lvl="0" indent="0" algn="l" defTabSz="488950">
            <a:lnSpc>
              <a:spcPct val="90000"/>
            </a:lnSpc>
            <a:spcBef>
              <a:spcPct val="0"/>
            </a:spcBef>
            <a:spcAft>
              <a:spcPct val="35000"/>
            </a:spcAft>
            <a:buNone/>
          </a:pPr>
          <a:r>
            <a:rPr lang="da-DK" sz="1100" kern="1200" dirty="0"/>
            <a:t>Opfølgning på strategi og handleplaner</a:t>
          </a:r>
        </a:p>
      </dsp:txBody>
      <dsp:txXfrm rot="5400000">
        <a:off x="2313618" y="3204573"/>
        <a:ext cx="2049351" cy="1843621"/>
      </dsp:txXfrm>
    </dsp:sp>
    <dsp:sp modelId="{DBCC9D59-5DA2-40CF-98D0-E33C76787657}">
      <dsp:nvSpPr>
        <dsp:cNvPr id="0" name=""/>
        <dsp:cNvSpPr/>
      </dsp:nvSpPr>
      <dsp:spPr>
        <a:xfrm>
          <a:off x="3922070" y="2649456"/>
          <a:ext cx="900202" cy="782784"/>
        </a:xfrm>
        <a:prstGeom prst="circularArrow">
          <a:avLst/>
        </a:prstGeom>
        <a:solidFill>
          <a:srgbClr val="00B0F0">
            <a:alpha val="61961"/>
          </a:srgbClr>
        </a:solidFill>
        <a:ln w="12700" cap="flat" cmpd="sng" algn="ctr">
          <a:solidFill>
            <a:srgbClr val="FFFFFF">
              <a:alpha val="52157"/>
            </a:srgbClr>
          </a:solidFill>
          <a:prstDash val="solid"/>
          <a:miter lim="800000"/>
        </a:ln>
        <a:effectLst/>
      </dsp:spPr>
      <dsp:style>
        <a:lnRef idx="2">
          <a:scrgbClr r="0" g="0" b="0"/>
        </a:lnRef>
        <a:fillRef idx="1">
          <a:scrgbClr r="0" g="0" b="0"/>
        </a:fillRef>
        <a:effectRef idx="0">
          <a:scrgbClr r="0" g="0" b="0"/>
        </a:effectRef>
        <a:fontRef idx="minor"/>
      </dsp:style>
    </dsp:sp>
    <dsp:sp modelId="{CD93D1CD-39CA-4D69-B30E-DFA88309D366}">
      <dsp:nvSpPr>
        <dsp:cNvPr id="0" name=""/>
        <dsp:cNvSpPr/>
      </dsp:nvSpPr>
      <dsp:spPr>
        <a:xfrm rot="10800000">
          <a:off x="3913572" y="2702130"/>
          <a:ext cx="900202" cy="906722"/>
        </a:xfrm>
        <a:prstGeom prst="circularArrow">
          <a:avLst/>
        </a:prstGeom>
        <a:solidFill>
          <a:srgbClr val="00B0F0">
            <a:alpha val="61961"/>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85558" cy="502835"/>
          </a:xfrm>
          <a:prstGeom prst="rect">
            <a:avLst/>
          </a:prstGeom>
        </p:spPr>
        <p:txBody>
          <a:bodyPr vert="horz" lIns="96616" tIns="48308" rIns="96616" bIns="48308" rtlCol="0"/>
          <a:lstStyle>
            <a:lvl1pPr algn="l">
              <a:defRPr sz="1300"/>
            </a:lvl1pPr>
          </a:lstStyle>
          <a:p>
            <a:endParaRPr lang="da-DK"/>
          </a:p>
        </p:txBody>
      </p:sp>
      <p:sp>
        <p:nvSpPr>
          <p:cNvPr id="3" name="Pladsholder til dato 2"/>
          <p:cNvSpPr>
            <a:spLocks noGrp="1"/>
          </p:cNvSpPr>
          <p:nvPr>
            <p:ph type="dt" idx="1"/>
          </p:nvPr>
        </p:nvSpPr>
        <p:spPr>
          <a:xfrm>
            <a:off x="3902597" y="0"/>
            <a:ext cx="2985558" cy="502835"/>
          </a:xfrm>
          <a:prstGeom prst="rect">
            <a:avLst/>
          </a:prstGeom>
        </p:spPr>
        <p:txBody>
          <a:bodyPr vert="horz" lIns="96616" tIns="48308" rIns="96616" bIns="48308" rtlCol="0"/>
          <a:lstStyle>
            <a:lvl1pPr algn="r">
              <a:defRPr sz="1300"/>
            </a:lvl1pPr>
          </a:lstStyle>
          <a:p>
            <a:fld id="{07FCEED0-A8F3-4632-B5E4-7CA2A3082C4B}" type="datetimeFigureOut">
              <a:rPr lang="da-DK" smtClean="0"/>
              <a:t>13-05-2019</a:t>
            </a:fld>
            <a:endParaRPr lang="da-DK"/>
          </a:p>
        </p:txBody>
      </p:sp>
      <p:sp>
        <p:nvSpPr>
          <p:cNvPr id="4" name="Pladsholder til slidebillede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16" tIns="48308" rIns="96616" bIns="48308" rtlCol="0" anchor="ctr"/>
          <a:lstStyle/>
          <a:p>
            <a:endParaRPr lang="da-DK"/>
          </a:p>
        </p:txBody>
      </p:sp>
      <p:sp>
        <p:nvSpPr>
          <p:cNvPr id="5" name="Pladsholder til noter 4"/>
          <p:cNvSpPr>
            <a:spLocks noGrp="1"/>
          </p:cNvSpPr>
          <p:nvPr>
            <p:ph type="body" sz="quarter" idx="3"/>
          </p:nvPr>
        </p:nvSpPr>
        <p:spPr>
          <a:xfrm>
            <a:off x="688975" y="4823034"/>
            <a:ext cx="5511800" cy="3946118"/>
          </a:xfrm>
          <a:prstGeom prst="rect">
            <a:avLst/>
          </a:prstGeom>
        </p:spPr>
        <p:txBody>
          <a:bodyPr vert="horz" lIns="96616" tIns="48308" rIns="96616" bIns="48308"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519055"/>
            <a:ext cx="2985558" cy="502833"/>
          </a:xfrm>
          <a:prstGeom prst="rect">
            <a:avLst/>
          </a:prstGeom>
        </p:spPr>
        <p:txBody>
          <a:bodyPr vert="horz" lIns="96616" tIns="48308" rIns="96616" bIns="48308" rtlCol="0" anchor="b"/>
          <a:lstStyle>
            <a:lvl1pPr algn="l">
              <a:defRPr sz="1300"/>
            </a:lvl1pPr>
          </a:lstStyle>
          <a:p>
            <a:endParaRPr lang="da-DK"/>
          </a:p>
        </p:txBody>
      </p:sp>
      <p:sp>
        <p:nvSpPr>
          <p:cNvPr id="7" name="Pladsholder til slidenummer 6"/>
          <p:cNvSpPr>
            <a:spLocks noGrp="1"/>
          </p:cNvSpPr>
          <p:nvPr>
            <p:ph type="sldNum" sz="quarter" idx="5"/>
          </p:nvPr>
        </p:nvSpPr>
        <p:spPr>
          <a:xfrm>
            <a:off x="3902597" y="9519055"/>
            <a:ext cx="2985558" cy="502833"/>
          </a:xfrm>
          <a:prstGeom prst="rect">
            <a:avLst/>
          </a:prstGeom>
        </p:spPr>
        <p:txBody>
          <a:bodyPr vert="horz" lIns="96616" tIns="48308" rIns="96616" bIns="48308" rtlCol="0" anchor="b"/>
          <a:lstStyle>
            <a:lvl1pPr algn="r">
              <a:defRPr sz="1300"/>
            </a:lvl1pPr>
          </a:lstStyle>
          <a:p>
            <a:fld id="{5D917D79-2D56-43C0-80CF-A49CF79297BF}" type="slidenum">
              <a:rPr lang="da-DK" smtClean="0"/>
              <a:t>‹nr.›</a:t>
            </a:fld>
            <a:endParaRPr lang="da-DK"/>
          </a:p>
        </p:txBody>
      </p:sp>
    </p:spTree>
    <p:extLst>
      <p:ext uri="{BB962C8B-B14F-4D97-AF65-F5344CB8AC3E}">
        <p14:creationId xmlns:p14="http://schemas.microsoft.com/office/powerpoint/2010/main" val="3683548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5D917D79-2D56-43C0-80CF-A49CF79297BF}" type="slidenum">
              <a:rPr lang="da-DK" smtClean="0"/>
              <a:t>2</a:t>
            </a:fld>
            <a:endParaRPr lang="da-DK"/>
          </a:p>
        </p:txBody>
      </p:sp>
    </p:spTree>
    <p:extLst>
      <p:ext uri="{BB962C8B-B14F-4D97-AF65-F5344CB8AC3E}">
        <p14:creationId xmlns:p14="http://schemas.microsoft.com/office/powerpoint/2010/main" val="246621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5E7D877-5B1E-45B2-8304-724B5FE9BB9B}" type="slidenum">
              <a:rPr lang="da-DK" smtClean="0"/>
              <a:t>7</a:t>
            </a:fld>
            <a:endParaRPr lang="da-DK"/>
          </a:p>
        </p:txBody>
      </p:sp>
    </p:spTree>
    <p:extLst>
      <p:ext uri="{BB962C8B-B14F-4D97-AF65-F5344CB8AC3E}">
        <p14:creationId xmlns:p14="http://schemas.microsoft.com/office/powerpoint/2010/main" val="3266410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56B73D-79F5-44CD-BB80-DFD3D960C56E}"/>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FE189C54-4AFA-4D19-BEA5-E49FC37438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BD7DED0B-AF84-4390-95E5-006156280E34}"/>
              </a:ext>
            </a:extLst>
          </p:cNvPr>
          <p:cNvSpPr>
            <a:spLocks noGrp="1"/>
          </p:cNvSpPr>
          <p:nvPr>
            <p:ph type="dt" sz="half" idx="10"/>
          </p:nvPr>
        </p:nvSpPr>
        <p:spPr/>
        <p:txBody>
          <a:bodyPr/>
          <a:lstStyle/>
          <a:p>
            <a:fld id="{0A03B892-A3BF-428E-BF40-CA1EDFF0ABC2}" type="datetime1">
              <a:rPr lang="da-DK" smtClean="0"/>
              <a:t>13-05-2019</a:t>
            </a:fld>
            <a:endParaRPr lang="da-DK"/>
          </a:p>
        </p:txBody>
      </p:sp>
      <p:sp>
        <p:nvSpPr>
          <p:cNvPr id="5" name="Pladsholder til sidefod 4">
            <a:extLst>
              <a:ext uri="{FF2B5EF4-FFF2-40B4-BE49-F238E27FC236}">
                <a16:creationId xmlns:a16="http://schemas.microsoft.com/office/drawing/2014/main" id="{96E7D945-379B-4FF8-ABD9-1D3270496778}"/>
              </a:ext>
            </a:extLst>
          </p:cNvPr>
          <p:cNvSpPr>
            <a:spLocks noGrp="1"/>
          </p:cNvSpPr>
          <p:nvPr>
            <p:ph type="ftr" sz="quarter" idx="11"/>
          </p:nvPr>
        </p:nvSpPr>
        <p:spPr/>
        <p:txBody>
          <a:body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D759DD60-2C0B-4BFB-99D6-EB0B3EE32EC5}"/>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226850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9A7F51-B408-4DA5-A429-1647F92BE8AE}"/>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98BDC3B8-1CCC-421C-9D67-A4C3F5A3FC07}"/>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030510F-261F-4122-A9CF-844D87CDBCBE}"/>
              </a:ext>
            </a:extLst>
          </p:cNvPr>
          <p:cNvSpPr>
            <a:spLocks noGrp="1"/>
          </p:cNvSpPr>
          <p:nvPr>
            <p:ph type="dt" sz="half" idx="10"/>
          </p:nvPr>
        </p:nvSpPr>
        <p:spPr/>
        <p:txBody>
          <a:bodyPr/>
          <a:lstStyle/>
          <a:p>
            <a:fld id="{5766020B-C471-4568-95E0-074902156880}" type="datetime1">
              <a:rPr lang="da-DK" smtClean="0"/>
              <a:t>13-05-2019</a:t>
            </a:fld>
            <a:endParaRPr lang="da-DK"/>
          </a:p>
        </p:txBody>
      </p:sp>
      <p:sp>
        <p:nvSpPr>
          <p:cNvPr id="5" name="Pladsholder til sidefod 4">
            <a:extLst>
              <a:ext uri="{FF2B5EF4-FFF2-40B4-BE49-F238E27FC236}">
                <a16:creationId xmlns:a16="http://schemas.microsoft.com/office/drawing/2014/main" id="{487A2B92-FC2B-44FE-8763-48F13CB50709}"/>
              </a:ext>
            </a:extLst>
          </p:cNvPr>
          <p:cNvSpPr>
            <a:spLocks noGrp="1"/>
          </p:cNvSpPr>
          <p:nvPr>
            <p:ph type="ftr" sz="quarter" idx="11"/>
          </p:nvPr>
        </p:nvSpPr>
        <p:spPr/>
        <p:txBody>
          <a:body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FE5DFFC4-19A1-4521-85C9-8674C0203B44}"/>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2694489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70DEA20C-94DA-4B1C-B06E-27447BD5A54A}"/>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1C74194-7D26-4678-B797-F59869E9FFA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9231454-1483-498B-B5AE-C0024AF5DD05}"/>
              </a:ext>
            </a:extLst>
          </p:cNvPr>
          <p:cNvSpPr>
            <a:spLocks noGrp="1"/>
          </p:cNvSpPr>
          <p:nvPr>
            <p:ph type="dt" sz="half" idx="10"/>
          </p:nvPr>
        </p:nvSpPr>
        <p:spPr/>
        <p:txBody>
          <a:bodyPr/>
          <a:lstStyle/>
          <a:p>
            <a:fld id="{2306580C-79B4-4BC5-9307-F468A4E02738}" type="datetime1">
              <a:rPr lang="da-DK" smtClean="0"/>
              <a:t>13-05-2019</a:t>
            </a:fld>
            <a:endParaRPr lang="da-DK"/>
          </a:p>
        </p:txBody>
      </p:sp>
      <p:sp>
        <p:nvSpPr>
          <p:cNvPr id="5" name="Pladsholder til sidefod 4">
            <a:extLst>
              <a:ext uri="{FF2B5EF4-FFF2-40B4-BE49-F238E27FC236}">
                <a16:creationId xmlns:a16="http://schemas.microsoft.com/office/drawing/2014/main" id="{72029ABF-9BAD-4544-A954-881AA16FBE11}"/>
              </a:ext>
            </a:extLst>
          </p:cNvPr>
          <p:cNvSpPr>
            <a:spLocks noGrp="1"/>
          </p:cNvSpPr>
          <p:nvPr>
            <p:ph type="ftr" sz="quarter" idx="11"/>
          </p:nvPr>
        </p:nvSpPr>
        <p:spPr/>
        <p:txBody>
          <a:body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F9C41110-1CDA-4A9B-B68D-FF6C21214B31}"/>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4224968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3CBA20-7F2A-4926-AC2B-AD5B94CF2D6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279840C-3CF0-401C-9CD3-C2FD1CCBEB98}"/>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85771AF-0A25-427D-9DC5-C6762140C541}"/>
              </a:ext>
            </a:extLst>
          </p:cNvPr>
          <p:cNvSpPr>
            <a:spLocks noGrp="1"/>
          </p:cNvSpPr>
          <p:nvPr>
            <p:ph type="dt" sz="half" idx="10"/>
          </p:nvPr>
        </p:nvSpPr>
        <p:spPr/>
        <p:txBody>
          <a:bodyPr/>
          <a:lstStyle/>
          <a:p>
            <a:fld id="{5F58EFC4-1EE1-470A-9BA0-719103F07C96}" type="datetime1">
              <a:rPr lang="da-DK" smtClean="0"/>
              <a:t>13-05-2019</a:t>
            </a:fld>
            <a:endParaRPr lang="da-DK"/>
          </a:p>
        </p:txBody>
      </p:sp>
      <p:sp>
        <p:nvSpPr>
          <p:cNvPr id="5" name="Pladsholder til sidefod 4">
            <a:extLst>
              <a:ext uri="{FF2B5EF4-FFF2-40B4-BE49-F238E27FC236}">
                <a16:creationId xmlns:a16="http://schemas.microsoft.com/office/drawing/2014/main" id="{043CFB25-A64E-4B38-9CA5-BD6801A586B7}"/>
              </a:ext>
            </a:extLst>
          </p:cNvPr>
          <p:cNvSpPr>
            <a:spLocks noGrp="1"/>
          </p:cNvSpPr>
          <p:nvPr>
            <p:ph type="ftr" sz="quarter" idx="11"/>
          </p:nvPr>
        </p:nvSpPr>
        <p:spPr/>
        <p:txBody>
          <a:body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6552FE26-C21E-440D-8656-D610A3C636BB}"/>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2213652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090DD-76F7-4B30-8B9C-51F279ED2A44}"/>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0CFBD5F-D2B5-4BFF-8C0B-FCFB9EA7DB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6FF2310-8CC5-43D6-B2FC-2C29EAA2CD9E}"/>
              </a:ext>
            </a:extLst>
          </p:cNvPr>
          <p:cNvSpPr>
            <a:spLocks noGrp="1"/>
          </p:cNvSpPr>
          <p:nvPr>
            <p:ph type="dt" sz="half" idx="10"/>
          </p:nvPr>
        </p:nvSpPr>
        <p:spPr/>
        <p:txBody>
          <a:bodyPr/>
          <a:lstStyle/>
          <a:p>
            <a:fld id="{568428C0-B35E-45C3-9687-97242CFC41D5}" type="datetime1">
              <a:rPr lang="da-DK" smtClean="0"/>
              <a:t>13-05-2019</a:t>
            </a:fld>
            <a:endParaRPr lang="da-DK"/>
          </a:p>
        </p:txBody>
      </p:sp>
      <p:sp>
        <p:nvSpPr>
          <p:cNvPr id="5" name="Pladsholder til sidefod 4">
            <a:extLst>
              <a:ext uri="{FF2B5EF4-FFF2-40B4-BE49-F238E27FC236}">
                <a16:creationId xmlns:a16="http://schemas.microsoft.com/office/drawing/2014/main" id="{CA7B9BC5-1BE4-4B48-9699-24E000254DA1}"/>
              </a:ext>
            </a:extLst>
          </p:cNvPr>
          <p:cNvSpPr>
            <a:spLocks noGrp="1"/>
          </p:cNvSpPr>
          <p:nvPr>
            <p:ph type="ftr" sz="quarter" idx="11"/>
          </p:nvPr>
        </p:nvSpPr>
        <p:spPr/>
        <p:txBody>
          <a:body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57363125-6ABA-45A9-A84A-9913DEFCB712}"/>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169856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399601-ED10-450A-94F6-AEC1E92B905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1EEECFA9-A1D5-415B-B51F-97C5A4FD9FC7}"/>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90229FBA-C3E1-45B4-BFA5-01D2BBED85D4}"/>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A0997FF9-43F5-4483-991E-26E61295A7B4}"/>
              </a:ext>
            </a:extLst>
          </p:cNvPr>
          <p:cNvSpPr>
            <a:spLocks noGrp="1"/>
          </p:cNvSpPr>
          <p:nvPr>
            <p:ph type="dt" sz="half" idx="10"/>
          </p:nvPr>
        </p:nvSpPr>
        <p:spPr/>
        <p:txBody>
          <a:bodyPr/>
          <a:lstStyle/>
          <a:p>
            <a:fld id="{DADCFFA1-7170-404A-B93E-C74CF4BBB837}" type="datetime1">
              <a:rPr lang="da-DK" smtClean="0"/>
              <a:t>13-05-2019</a:t>
            </a:fld>
            <a:endParaRPr lang="da-DK"/>
          </a:p>
        </p:txBody>
      </p:sp>
      <p:sp>
        <p:nvSpPr>
          <p:cNvPr id="6" name="Pladsholder til sidefod 5">
            <a:extLst>
              <a:ext uri="{FF2B5EF4-FFF2-40B4-BE49-F238E27FC236}">
                <a16:creationId xmlns:a16="http://schemas.microsoft.com/office/drawing/2014/main" id="{68C6A2AC-4CEF-4515-9455-69FFB8C90AC2}"/>
              </a:ext>
            </a:extLst>
          </p:cNvPr>
          <p:cNvSpPr>
            <a:spLocks noGrp="1"/>
          </p:cNvSpPr>
          <p:nvPr>
            <p:ph type="ftr" sz="quarter" idx="11"/>
          </p:nvPr>
        </p:nvSpPr>
        <p:spPr/>
        <p:txBody>
          <a:bodyPr/>
          <a:lstStyle/>
          <a:p>
            <a:r>
              <a:rPr lang="da-DK"/>
              <a:t>Årshjulet. Foreningen af Danske Kulturbestyrelser</a:t>
            </a:r>
          </a:p>
        </p:txBody>
      </p:sp>
      <p:sp>
        <p:nvSpPr>
          <p:cNvPr id="7" name="Pladsholder til slidenummer 6">
            <a:extLst>
              <a:ext uri="{FF2B5EF4-FFF2-40B4-BE49-F238E27FC236}">
                <a16:creationId xmlns:a16="http://schemas.microsoft.com/office/drawing/2014/main" id="{7993A8A9-0978-43CB-8DA0-58E39055C132}"/>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392394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9D0F9-8215-4EB9-AE36-47B647843A37}"/>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8E1FCA2-9869-48BE-81F0-F6379451E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ADF66C6B-A6B4-4C93-AF76-6EFF4F09DA5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AEEC9E2F-7E70-4AB1-B33A-BA5977F836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8B7CD047-4D23-4128-9044-AF5A2D397EE0}"/>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9EB1FA72-0BB2-47DB-806C-3F41A8D3FDC9}"/>
              </a:ext>
            </a:extLst>
          </p:cNvPr>
          <p:cNvSpPr>
            <a:spLocks noGrp="1"/>
          </p:cNvSpPr>
          <p:nvPr>
            <p:ph type="dt" sz="half" idx="10"/>
          </p:nvPr>
        </p:nvSpPr>
        <p:spPr/>
        <p:txBody>
          <a:bodyPr/>
          <a:lstStyle/>
          <a:p>
            <a:fld id="{A7405641-3349-47AB-829E-2B5A011C33C7}" type="datetime1">
              <a:rPr lang="da-DK" smtClean="0"/>
              <a:t>13-05-2019</a:t>
            </a:fld>
            <a:endParaRPr lang="da-DK"/>
          </a:p>
        </p:txBody>
      </p:sp>
      <p:sp>
        <p:nvSpPr>
          <p:cNvPr id="8" name="Pladsholder til sidefod 7">
            <a:extLst>
              <a:ext uri="{FF2B5EF4-FFF2-40B4-BE49-F238E27FC236}">
                <a16:creationId xmlns:a16="http://schemas.microsoft.com/office/drawing/2014/main" id="{2959BBE5-9D24-4280-A1E5-16A044BC5E48}"/>
              </a:ext>
            </a:extLst>
          </p:cNvPr>
          <p:cNvSpPr>
            <a:spLocks noGrp="1"/>
          </p:cNvSpPr>
          <p:nvPr>
            <p:ph type="ftr" sz="quarter" idx="11"/>
          </p:nvPr>
        </p:nvSpPr>
        <p:spPr/>
        <p:txBody>
          <a:bodyPr/>
          <a:lstStyle/>
          <a:p>
            <a:r>
              <a:rPr lang="da-DK"/>
              <a:t>Årshjulet. Foreningen af Danske Kulturbestyrelser</a:t>
            </a:r>
          </a:p>
        </p:txBody>
      </p:sp>
      <p:sp>
        <p:nvSpPr>
          <p:cNvPr id="9" name="Pladsholder til slidenummer 8">
            <a:extLst>
              <a:ext uri="{FF2B5EF4-FFF2-40B4-BE49-F238E27FC236}">
                <a16:creationId xmlns:a16="http://schemas.microsoft.com/office/drawing/2014/main" id="{F1DC4586-C1F1-4BDA-81DC-FE4439097D36}"/>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3349922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45BDF2-D926-4E93-8D3C-19B905AF9011}"/>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5A3A9F9A-AF17-42CB-813F-A96D69A3629A}"/>
              </a:ext>
            </a:extLst>
          </p:cNvPr>
          <p:cNvSpPr>
            <a:spLocks noGrp="1"/>
          </p:cNvSpPr>
          <p:nvPr>
            <p:ph type="dt" sz="half" idx="10"/>
          </p:nvPr>
        </p:nvSpPr>
        <p:spPr/>
        <p:txBody>
          <a:bodyPr/>
          <a:lstStyle/>
          <a:p>
            <a:fld id="{36EEF133-A6C8-4EE6-B876-EC9C6EAB8E69}" type="datetime1">
              <a:rPr lang="da-DK" smtClean="0"/>
              <a:t>13-05-2019</a:t>
            </a:fld>
            <a:endParaRPr lang="da-DK"/>
          </a:p>
        </p:txBody>
      </p:sp>
      <p:sp>
        <p:nvSpPr>
          <p:cNvPr id="4" name="Pladsholder til sidefod 3">
            <a:extLst>
              <a:ext uri="{FF2B5EF4-FFF2-40B4-BE49-F238E27FC236}">
                <a16:creationId xmlns:a16="http://schemas.microsoft.com/office/drawing/2014/main" id="{B9318A86-50D4-4CB1-997C-5303C36A5D4C}"/>
              </a:ext>
            </a:extLst>
          </p:cNvPr>
          <p:cNvSpPr>
            <a:spLocks noGrp="1"/>
          </p:cNvSpPr>
          <p:nvPr>
            <p:ph type="ftr" sz="quarter" idx="11"/>
          </p:nvPr>
        </p:nvSpPr>
        <p:spPr/>
        <p:txBody>
          <a:bodyPr/>
          <a:lstStyle/>
          <a:p>
            <a:r>
              <a:rPr lang="da-DK"/>
              <a:t>Årshjulet. Foreningen af Danske Kulturbestyrelser</a:t>
            </a:r>
          </a:p>
        </p:txBody>
      </p:sp>
      <p:sp>
        <p:nvSpPr>
          <p:cNvPr id="5" name="Pladsholder til slidenummer 4">
            <a:extLst>
              <a:ext uri="{FF2B5EF4-FFF2-40B4-BE49-F238E27FC236}">
                <a16:creationId xmlns:a16="http://schemas.microsoft.com/office/drawing/2014/main" id="{42A2D9A2-1529-4BF1-9C0B-B4F237E1EAAA}"/>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154021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AC059BC3-5A99-403F-B8D5-8AF8D012E32A}"/>
              </a:ext>
            </a:extLst>
          </p:cNvPr>
          <p:cNvSpPr>
            <a:spLocks noGrp="1"/>
          </p:cNvSpPr>
          <p:nvPr>
            <p:ph type="dt" sz="half" idx="10"/>
          </p:nvPr>
        </p:nvSpPr>
        <p:spPr/>
        <p:txBody>
          <a:bodyPr/>
          <a:lstStyle/>
          <a:p>
            <a:fld id="{10A8019A-B0B9-451D-A2B3-9BCA5866A81F}" type="datetime1">
              <a:rPr lang="da-DK" smtClean="0"/>
              <a:t>13-05-2019</a:t>
            </a:fld>
            <a:endParaRPr lang="da-DK"/>
          </a:p>
        </p:txBody>
      </p:sp>
      <p:sp>
        <p:nvSpPr>
          <p:cNvPr id="3" name="Pladsholder til sidefod 2">
            <a:extLst>
              <a:ext uri="{FF2B5EF4-FFF2-40B4-BE49-F238E27FC236}">
                <a16:creationId xmlns:a16="http://schemas.microsoft.com/office/drawing/2014/main" id="{C78415AB-8D17-46AC-A5F8-62813054ED0C}"/>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7125AF8B-0A0D-4C8D-9D17-79BC7B59B24E}"/>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3237317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5F8D6-E418-47CE-A36D-CBF822736E3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92FF6AEB-9028-4B58-8016-3650CE693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7D03F791-4978-4D11-95F2-D1BBF71A8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A7F8E965-363C-4565-A069-07CC8D896C84}"/>
              </a:ext>
            </a:extLst>
          </p:cNvPr>
          <p:cNvSpPr>
            <a:spLocks noGrp="1"/>
          </p:cNvSpPr>
          <p:nvPr>
            <p:ph type="dt" sz="half" idx="10"/>
          </p:nvPr>
        </p:nvSpPr>
        <p:spPr/>
        <p:txBody>
          <a:bodyPr/>
          <a:lstStyle/>
          <a:p>
            <a:fld id="{27777275-1C47-4B17-B987-1AC2FD6079ED}" type="datetime1">
              <a:rPr lang="da-DK" smtClean="0"/>
              <a:t>13-05-2019</a:t>
            </a:fld>
            <a:endParaRPr lang="da-DK"/>
          </a:p>
        </p:txBody>
      </p:sp>
      <p:sp>
        <p:nvSpPr>
          <p:cNvPr id="6" name="Pladsholder til sidefod 5">
            <a:extLst>
              <a:ext uri="{FF2B5EF4-FFF2-40B4-BE49-F238E27FC236}">
                <a16:creationId xmlns:a16="http://schemas.microsoft.com/office/drawing/2014/main" id="{99B590AA-891E-448C-B1EA-70DBD014E184}"/>
              </a:ext>
            </a:extLst>
          </p:cNvPr>
          <p:cNvSpPr>
            <a:spLocks noGrp="1"/>
          </p:cNvSpPr>
          <p:nvPr>
            <p:ph type="ftr" sz="quarter" idx="11"/>
          </p:nvPr>
        </p:nvSpPr>
        <p:spPr/>
        <p:txBody>
          <a:bodyPr/>
          <a:lstStyle/>
          <a:p>
            <a:r>
              <a:rPr lang="da-DK"/>
              <a:t>Årshjulet. Foreningen af Danske Kulturbestyrelser</a:t>
            </a:r>
          </a:p>
        </p:txBody>
      </p:sp>
      <p:sp>
        <p:nvSpPr>
          <p:cNvPr id="7" name="Pladsholder til slidenummer 6">
            <a:extLst>
              <a:ext uri="{FF2B5EF4-FFF2-40B4-BE49-F238E27FC236}">
                <a16:creationId xmlns:a16="http://schemas.microsoft.com/office/drawing/2014/main" id="{86EED8AB-49A6-410F-ABF8-4D9441DC3EA8}"/>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77436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C877E-A7AE-47FA-9BD5-3D3CDC90E09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CBF47C1E-2580-472D-A093-F48FB7E550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CC70B804-8109-42AC-ABD3-13A797E41F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85DAF0F-58EC-488C-B613-9F04008FCF91}"/>
              </a:ext>
            </a:extLst>
          </p:cNvPr>
          <p:cNvSpPr>
            <a:spLocks noGrp="1"/>
          </p:cNvSpPr>
          <p:nvPr>
            <p:ph type="dt" sz="half" idx="10"/>
          </p:nvPr>
        </p:nvSpPr>
        <p:spPr/>
        <p:txBody>
          <a:bodyPr/>
          <a:lstStyle/>
          <a:p>
            <a:fld id="{C3480951-7923-494A-A9CD-99016D5BF431}" type="datetime1">
              <a:rPr lang="da-DK" smtClean="0"/>
              <a:t>13-05-2019</a:t>
            </a:fld>
            <a:endParaRPr lang="da-DK"/>
          </a:p>
        </p:txBody>
      </p:sp>
      <p:sp>
        <p:nvSpPr>
          <p:cNvPr id="6" name="Pladsholder til sidefod 5">
            <a:extLst>
              <a:ext uri="{FF2B5EF4-FFF2-40B4-BE49-F238E27FC236}">
                <a16:creationId xmlns:a16="http://schemas.microsoft.com/office/drawing/2014/main" id="{DFA5E4ED-2EB8-499D-9DB0-203833F4E0FE}"/>
              </a:ext>
            </a:extLst>
          </p:cNvPr>
          <p:cNvSpPr>
            <a:spLocks noGrp="1"/>
          </p:cNvSpPr>
          <p:nvPr>
            <p:ph type="ftr" sz="quarter" idx="11"/>
          </p:nvPr>
        </p:nvSpPr>
        <p:spPr/>
        <p:txBody>
          <a:bodyPr/>
          <a:lstStyle/>
          <a:p>
            <a:r>
              <a:rPr lang="da-DK"/>
              <a:t>Årshjulet. Foreningen af Danske Kulturbestyrelser</a:t>
            </a:r>
          </a:p>
        </p:txBody>
      </p:sp>
      <p:sp>
        <p:nvSpPr>
          <p:cNvPr id="7" name="Pladsholder til slidenummer 6">
            <a:extLst>
              <a:ext uri="{FF2B5EF4-FFF2-40B4-BE49-F238E27FC236}">
                <a16:creationId xmlns:a16="http://schemas.microsoft.com/office/drawing/2014/main" id="{61BD86E8-8AFF-4194-87E4-94C90B604F33}"/>
              </a:ext>
            </a:extLst>
          </p:cNvPr>
          <p:cNvSpPr>
            <a:spLocks noGrp="1"/>
          </p:cNvSpPr>
          <p:nvPr>
            <p:ph type="sldNum" sz="quarter" idx="12"/>
          </p:nvPr>
        </p:nvSpPr>
        <p:spPr/>
        <p:txBody>
          <a:bodyPr/>
          <a:lstStyle/>
          <a:p>
            <a:fld id="{9E103E67-DEE2-4D65-9D6C-01E1A0305791}" type="slidenum">
              <a:rPr lang="da-DK" smtClean="0"/>
              <a:t>‹nr.›</a:t>
            </a:fld>
            <a:endParaRPr lang="da-DK"/>
          </a:p>
        </p:txBody>
      </p:sp>
    </p:spTree>
    <p:extLst>
      <p:ext uri="{BB962C8B-B14F-4D97-AF65-F5344CB8AC3E}">
        <p14:creationId xmlns:p14="http://schemas.microsoft.com/office/powerpoint/2010/main" val="71857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8D0AB701-A3D0-4CA7-85B9-13DBECD3C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0BE376B-736C-4C22-A87B-8F0ADCBACD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2979621-AA69-4C37-A706-9CCCCBE6CE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B7106-1D70-4AF5-AB21-85E7CE0E02A7}" type="datetime1">
              <a:rPr lang="da-DK" smtClean="0"/>
              <a:t>13-05-2019</a:t>
            </a:fld>
            <a:endParaRPr lang="da-DK"/>
          </a:p>
        </p:txBody>
      </p:sp>
      <p:sp>
        <p:nvSpPr>
          <p:cNvPr id="5" name="Pladsholder til sidefod 4">
            <a:extLst>
              <a:ext uri="{FF2B5EF4-FFF2-40B4-BE49-F238E27FC236}">
                <a16:creationId xmlns:a16="http://schemas.microsoft.com/office/drawing/2014/main" id="{5A53C4E2-64BB-47B8-BA00-BDABC7259E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ADF88022-88C5-423F-B408-543CA405FD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03E67-DEE2-4D65-9D6C-01E1A0305791}" type="slidenum">
              <a:rPr lang="da-DK" smtClean="0"/>
              <a:t>‹nr.›</a:t>
            </a:fld>
            <a:endParaRPr lang="da-DK"/>
          </a:p>
        </p:txBody>
      </p:sp>
    </p:spTree>
    <p:extLst>
      <p:ext uri="{BB962C8B-B14F-4D97-AF65-F5344CB8AC3E}">
        <p14:creationId xmlns:p14="http://schemas.microsoft.com/office/powerpoint/2010/main" val="3110061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slks.dk/omraader/kulturinstitutioner/museer/fakta-om-museerne/lovgivning/driftstilskudslove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2ACE33F-14EC-4A22-BA4E-F1FEAEE217C8}"/>
              </a:ext>
            </a:extLst>
          </p:cNvPr>
          <p:cNvSpPr>
            <a:spLocks noGrp="1"/>
          </p:cNvSpPr>
          <p:nvPr>
            <p:ph type="ctrTitle"/>
          </p:nvPr>
        </p:nvSpPr>
        <p:spPr>
          <a:xfrm>
            <a:off x="1232170" y="583658"/>
            <a:ext cx="9144000" cy="1865989"/>
          </a:xfrm>
        </p:spPr>
        <p:txBody>
          <a:bodyPr>
            <a:normAutofit/>
          </a:bodyPr>
          <a:lstStyle/>
          <a:p>
            <a:pPr algn="l"/>
            <a:r>
              <a:rPr lang="da-DK" sz="4800" dirty="0">
                <a:solidFill>
                  <a:schemeClr val="accent1"/>
                </a:solidFill>
              </a:rPr>
              <a:t>Årshjulet for den selvejende institution</a:t>
            </a:r>
          </a:p>
        </p:txBody>
      </p:sp>
      <p:sp>
        <p:nvSpPr>
          <p:cNvPr id="5" name="Undertitel 4">
            <a:extLst>
              <a:ext uri="{FF2B5EF4-FFF2-40B4-BE49-F238E27FC236}">
                <a16:creationId xmlns:a16="http://schemas.microsoft.com/office/drawing/2014/main" id="{527DB4BC-B283-4667-8BAD-8E15816D9058}"/>
              </a:ext>
            </a:extLst>
          </p:cNvPr>
          <p:cNvSpPr>
            <a:spLocks noGrp="1"/>
          </p:cNvSpPr>
          <p:nvPr>
            <p:ph type="subTitle" idx="1"/>
          </p:nvPr>
        </p:nvSpPr>
        <p:spPr>
          <a:xfrm>
            <a:off x="1290536" y="2755732"/>
            <a:ext cx="9144000" cy="1655762"/>
          </a:xfrm>
        </p:spPr>
        <p:txBody>
          <a:bodyPr/>
          <a:lstStyle/>
          <a:p>
            <a:pPr algn="l"/>
            <a:r>
              <a:rPr lang="da-DK" dirty="0"/>
              <a:t>Vejledningen indeholder en grafisk oversigt over året og forklaringer for hvert kvartal. </a:t>
            </a:r>
          </a:p>
          <a:p>
            <a:pPr algn="l"/>
            <a:r>
              <a:rPr lang="da-DK" dirty="0"/>
              <a:t>Kvartalernes numre refererer til regnskabsårets kvartaler</a:t>
            </a:r>
          </a:p>
        </p:txBody>
      </p:sp>
      <p:sp>
        <p:nvSpPr>
          <p:cNvPr id="2" name="Pladsholder til sidefod 1">
            <a:extLst>
              <a:ext uri="{FF2B5EF4-FFF2-40B4-BE49-F238E27FC236}">
                <a16:creationId xmlns:a16="http://schemas.microsoft.com/office/drawing/2014/main" id="{3C9F0E2D-A6C5-42C1-A59D-BD4C3EC32C4A}"/>
              </a:ext>
            </a:extLst>
          </p:cNvPr>
          <p:cNvSpPr>
            <a:spLocks noGrp="1"/>
          </p:cNvSpPr>
          <p:nvPr>
            <p:ph type="ftr" sz="quarter" idx="11"/>
          </p:nvPr>
        </p:nvSpPr>
        <p:spPr/>
        <p:txBody>
          <a:bodyPr/>
          <a:lstStyle/>
          <a:p>
            <a:r>
              <a:rPr lang="da-DK"/>
              <a:t>Årshjulet. Foreningen af Danske Kulturbestyrelser</a:t>
            </a:r>
          </a:p>
        </p:txBody>
      </p:sp>
      <p:sp>
        <p:nvSpPr>
          <p:cNvPr id="3" name="Pladsholder til slidenummer 2">
            <a:extLst>
              <a:ext uri="{FF2B5EF4-FFF2-40B4-BE49-F238E27FC236}">
                <a16:creationId xmlns:a16="http://schemas.microsoft.com/office/drawing/2014/main" id="{2B2E2376-EEBF-4C46-8BBC-D15A6617E562}"/>
              </a:ext>
            </a:extLst>
          </p:cNvPr>
          <p:cNvSpPr>
            <a:spLocks noGrp="1"/>
          </p:cNvSpPr>
          <p:nvPr>
            <p:ph type="sldNum" sz="quarter" idx="12"/>
          </p:nvPr>
        </p:nvSpPr>
        <p:spPr/>
        <p:txBody>
          <a:bodyPr/>
          <a:lstStyle/>
          <a:p>
            <a:fld id="{9E103E67-DEE2-4D65-9D6C-01E1A0305791}" type="slidenum">
              <a:rPr lang="da-DK" smtClean="0"/>
              <a:t>1</a:t>
            </a:fld>
            <a:endParaRPr lang="da-DK" dirty="0"/>
          </a:p>
        </p:txBody>
      </p:sp>
      <p:pic>
        <p:nvPicPr>
          <p:cNvPr id="6" name="Billede 5">
            <a:extLst>
              <a:ext uri="{FF2B5EF4-FFF2-40B4-BE49-F238E27FC236}">
                <a16:creationId xmlns:a16="http://schemas.microsoft.com/office/drawing/2014/main" id="{72A21F95-A874-4F90-A594-188945ADE720}"/>
              </a:ext>
            </a:extLst>
          </p:cNvPr>
          <p:cNvPicPr/>
          <p:nvPr/>
        </p:nvPicPr>
        <p:blipFill>
          <a:blip r:embed="rId2">
            <a:extLst>
              <a:ext uri="{28A0092B-C50C-407E-A947-70E740481C1C}">
                <a14:useLocalDpi xmlns:a14="http://schemas.microsoft.com/office/drawing/2010/main" val="0"/>
              </a:ext>
            </a:extLst>
          </a:blip>
          <a:stretch>
            <a:fillRect/>
          </a:stretch>
        </p:blipFill>
        <p:spPr>
          <a:xfrm>
            <a:off x="10332357" y="392269"/>
            <a:ext cx="1681480" cy="809625"/>
          </a:xfrm>
          <a:prstGeom prst="rect">
            <a:avLst/>
          </a:prstGeom>
        </p:spPr>
      </p:pic>
      <p:sp>
        <p:nvSpPr>
          <p:cNvPr id="7" name="Tekstfelt 6">
            <a:extLst>
              <a:ext uri="{FF2B5EF4-FFF2-40B4-BE49-F238E27FC236}">
                <a16:creationId xmlns:a16="http://schemas.microsoft.com/office/drawing/2014/main" id="{AA64CA30-371C-408A-BA35-180F2E6C79F8}"/>
              </a:ext>
            </a:extLst>
          </p:cNvPr>
          <p:cNvSpPr txBox="1"/>
          <p:nvPr/>
        </p:nvSpPr>
        <p:spPr>
          <a:xfrm>
            <a:off x="1332690" y="4503906"/>
            <a:ext cx="5157887" cy="1785104"/>
          </a:xfrm>
          <a:prstGeom prst="rect">
            <a:avLst/>
          </a:prstGeom>
          <a:noFill/>
        </p:spPr>
        <p:txBody>
          <a:bodyPr wrap="none" rtlCol="0">
            <a:spAutoFit/>
          </a:bodyPr>
          <a:lstStyle/>
          <a:p>
            <a:r>
              <a:rPr lang="da-DK" sz="1400" b="1" dirty="0"/>
              <a:t>For nydannede bestyrelser</a:t>
            </a:r>
          </a:p>
          <a:p>
            <a:r>
              <a:rPr lang="da-DK" sz="1200" dirty="0"/>
              <a:t>Etableringen af et årshjul kan tage flere år. I en lille institutions første leveår har </a:t>
            </a:r>
          </a:p>
          <a:p>
            <a:r>
              <a:rPr lang="da-DK" sz="1200" dirty="0"/>
              <a:t>etableringen af den absolut nødvendige grunddrift (f.eks. vedtægter, </a:t>
            </a:r>
          </a:p>
          <a:p>
            <a:r>
              <a:rPr lang="da-DK" sz="1200" dirty="0"/>
              <a:t>forretningsorden, kasse- og regnskabsregulativ og budget) første prioritet. </a:t>
            </a:r>
          </a:p>
          <a:p>
            <a:r>
              <a:rPr lang="da-DK" sz="1200" dirty="0"/>
              <a:t>Andet kan udskydes og etableres efterhånden, som det lader sig gøre.</a:t>
            </a:r>
          </a:p>
          <a:p>
            <a:r>
              <a:rPr lang="da-DK" sz="1200" dirty="0"/>
              <a:t>Vision, mission og handleplaner kan også være en styrke at have på plads i en</a:t>
            </a:r>
          </a:p>
          <a:p>
            <a:r>
              <a:rPr lang="da-DK" sz="1200" dirty="0"/>
              <a:t>tidlig fase, da det er grundlaget for al kommunikation og prioritering. </a:t>
            </a:r>
          </a:p>
          <a:p>
            <a:r>
              <a:rPr lang="da-DK" sz="1200" dirty="0"/>
              <a:t>Betragt dette årshjul som en idealtilstand, som I efterhånden kan arbejde </a:t>
            </a:r>
          </a:p>
          <a:p>
            <a:r>
              <a:rPr lang="da-DK" sz="1200" dirty="0"/>
              <a:t>hen imod.</a:t>
            </a:r>
          </a:p>
        </p:txBody>
      </p:sp>
      <p:sp>
        <p:nvSpPr>
          <p:cNvPr id="8" name="Tekstfelt 7">
            <a:extLst>
              <a:ext uri="{FF2B5EF4-FFF2-40B4-BE49-F238E27FC236}">
                <a16:creationId xmlns:a16="http://schemas.microsoft.com/office/drawing/2014/main" id="{063262C8-A727-4CB5-BD4C-1C05CCBD3C8B}"/>
              </a:ext>
            </a:extLst>
          </p:cNvPr>
          <p:cNvSpPr txBox="1"/>
          <p:nvPr/>
        </p:nvSpPr>
        <p:spPr>
          <a:xfrm>
            <a:off x="6475380" y="4510391"/>
            <a:ext cx="5334281" cy="1261884"/>
          </a:xfrm>
          <a:prstGeom prst="rect">
            <a:avLst/>
          </a:prstGeom>
          <a:noFill/>
        </p:spPr>
        <p:txBody>
          <a:bodyPr wrap="none" rtlCol="0">
            <a:spAutoFit/>
          </a:bodyPr>
          <a:lstStyle/>
          <a:p>
            <a:r>
              <a:rPr lang="da-DK" sz="1400" b="1" dirty="0"/>
              <a:t>For etablerede bestyrelser </a:t>
            </a:r>
            <a:endParaRPr lang="da-DK" sz="1200" dirty="0"/>
          </a:p>
          <a:p>
            <a:r>
              <a:rPr lang="da-DK" sz="1200" dirty="0"/>
              <a:t>Etablerede bestyrelser har formentligt allerede erfaring med de punkter, </a:t>
            </a:r>
          </a:p>
          <a:p>
            <a:r>
              <a:rPr lang="da-DK" sz="1200" dirty="0"/>
              <a:t>der står i årshjulet. Opgaven er blot at placere kvartalerne og emnerne i forhold til</a:t>
            </a:r>
          </a:p>
          <a:p>
            <a:r>
              <a:rPr lang="da-DK" sz="1200" dirty="0"/>
              <a:t>de terminer, der allerede gælder for institutionens drift. Regnskabsåret og </a:t>
            </a:r>
          </a:p>
          <a:p>
            <a:r>
              <a:rPr lang="da-DK" sz="1200" dirty="0"/>
              <a:t>eventuelle terminer for rammeaftaler f.eks.</a:t>
            </a:r>
          </a:p>
          <a:p>
            <a:endParaRPr lang="da-DK" sz="1400" b="1" dirty="0"/>
          </a:p>
        </p:txBody>
      </p:sp>
    </p:spTree>
    <p:extLst>
      <p:ext uri="{BB962C8B-B14F-4D97-AF65-F5344CB8AC3E}">
        <p14:creationId xmlns:p14="http://schemas.microsoft.com/office/powerpoint/2010/main" val="2691746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57F83F44-F76B-41E8-8D57-54BE4A4E2FB4}"/>
              </a:ext>
            </a:extLst>
          </p:cNvPr>
          <p:cNvGraphicFramePr>
            <a:graphicFrameLocks noGrp="1"/>
          </p:cNvGraphicFramePr>
          <p:nvPr>
            <p:extLst>
              <p:ext uri="{D42A27DB-BD31-4B8C-83A1-F6EECF244321}">
                <p14:modId xmlns:p14="http://schemas.microsoft.com/office/powerpoint/2010/main" val="1035307079"/>
              </p:ext>
            </p:extLst>
          </p:nvPr>
        </p:nvGraphicFramePr>
        <p:xfrm>
          <a:off x="722754" y="478850"/>
          <a:ext cx="10445964" cy="2255520"/>
        </p:xfrm>
        <a:graphic>
          <a:graphicData uri="http://schemas.openxmlformats.org/drawingml/2006/table">
            <a:tbl>
              <a:tblPr firstRow="1" bandRow="1">
                <a:tableStyleId>{2D5ABB26-0587-4C30-8999-92F81FD0307C}</a:tableStyleId>
              </a:tblPr>
              <a:tblGrid>
                <a:gridCol w="1897817">
                  <a:extLst>
                    <a:ext uri="{9D8B030D-6E8A-4147-A177-3AD203B41FA5}">
                      <a16:colId xmlns:a16="http://schemas.microsoft.com/office/drawing/2014/main" val="364801917"/>
                    </a:ext>
                  </a:extLst>
                </a:gridCol>
                <a:gridCol w="8548147">
                  <a:extLst>
                    <a:ext uri="{9D8B030D-6E8A-4147-A177-3AD203B41FA5}">
                      <a16:colId xmlns:a16="http://schemas.microsoft.com/office/drawing/2014/main" val="3038850000"/>
                    </a:ext>
                  </a:extLst>
                </a:gridCol>
              </a:tblGrid>
              <a:tr h="370840">
                <a:tc>
                  <a:txBody>
                    <a:bodyPr/>
                    <a:lstStyle/>
                    <a:p>
                      <a:r>
                        <a:rPr lang="da-DK" sz="1400" dirty="0">
                          <a:solidFill>
                            <a:srgbClr val="FF0000"/>
                          </a:solidFill>
                        </a:rPr>
                        <a:t>Huskeliste</a:t>
                      </a:r>
                    </a:p>
                    <a:p>
                      <a:r>
                        <a:rPr lang="da-DK" sz="1400" dirty="0">
                          <a:solidFill>
                            <a:srgbClr val="FF0000"/>
                          </a:solidFill>
                        </a:rPr>
                        <a:t>emner, der tages op med mellemrum</a:t>
                      </a:r>
                    </a:p>
                    <a:p>
                      <a:r>
                        <a:rPr lang="da-DK" sz="1400" dirty="0">
                          <a:solidFill>
                            <a:srgbClr val="FF0000"/>
                          </a:solidFill>
                        </a:rPr>
                        <a:t>Fortsat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501516"/>
                  </a:ext>
                </a:extLst>
              </a:tr>
              <a:tr h="370840">
                <a:tc>
                  <a:txBody>
                    <a:bodyPr/>
                    <a:lstStyle/>
                    <a:p>
                      <a:r>
                        <a:rPr lang="da-DK" sz="1200" dirty="0"/>
                        <a:t>Succession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skabe bedst mulige forudsætninger for at kunne foretage et lederskifte uden tempo- og </a:t>
                      </a:r>
                      <a:r>
                        <a:rPr lang="da-DK" sz="1000" b="1" dirty="0" err="1"/>
                        <a:t>videnstab</a:t>
                      </a:r>
                      <a:endParaRPr lang="da-DK" sz="1000" b="1" dirty="0"/>
                    </a:p>
                    <a:p>
                      <a:endParaRPr lang="da-DK" sz="1000" dirty="0"/>
                    </a:p>
                    <a:p>
                      <a:r>
                        <a:rPr lang="da-DK" sz="1000" dirty="0"/>
                        <a:t>Udskiftning på topposten kan komme ganske pludseligt, f.eks. fordi direktøren finder en anden stilling. Bestyrelsen bør derfor have tilstrækkeligt kendskab til kompetencerne i det øverste ledelseslag til at kunne sætte en kvalificeret direktørsøgning i gang hurtigt. Det kan skaffes ved en gang imellem at drøfte institutionens kompetencesammensætning med direktøren. </a:t>
                      </a:r>
                    </a:p>
                    <a:p>
                      <a:r>
                        <a:rPr lang="da-DK" sz="1000" dirty="0" err="1"/>
                        <a:t>Videnstabet</a:t>
                      </a:r>
                      <a:r>
                        <a:rPr lang="da-DK" sz="1000" dirty="0"/>
                        <a:t> ved direktørafgang kan forværres, hvis andre følger direktøren ud i skuffelse over ikke selv at få direktørstillingen. En plan for så vidt muligt at forebygge skuffelser og fastholde lederne under direktøren vil være nyttig. Bestyrelsen bør derfor bl.a. melde klart ud, om man foretrækker en ekstern ansøger, eller interne også kan komme i betragtning.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0355380"/>
                  </a:ext>
                </a:extLst>
              </a:tr>
            </a:tbl>
          </a:graphicData>
        </a:graphic>
      </p:graphicFrame>
      <p:sp>
        <p:nvSpPr>
          <p:cNvPr id="2" name="Pladsholder til sidefod 1">
            <a:extLst>
              <a:ext uri="{FF2B5EF4-FFF2-40B4-BE49-F238E27FC236}">
                <a16:creationId xmlns:a16="http://schemas.microsoft.com/office/drawing/2014/main" id="{047910D0-A57C-4C6C-830A-98081D9C3ABE}"/>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91E7064D-BFB9-4245-B445-B78DC1D92496}"/>
              </a:ext>
            </a:extLst>
          </p:cNvPr>
          <p:cNvSpPr>
            <a:spLocks noGrp="1"/>
          </p:cNvSpPr>
          <p:nvPr>
            <p:ph type="sldNum" sz="quarter" idx="12"/>
          </p:nvPr>
        </p:nvSpPr>
        <p:spPr/>
        <p:txBody>
          <a:bodyPr/>
          <a:lstStyle/>
          <a:p>
            <a:fld id="{9E103E67-DEE2-4D65-9D6C-01E1A0305791}" type="slidenum">
              <a:rPr lang="da-DK" smtClean="0"/>
              <a:t>10</a:t>
            </a:fld>
            <a:endParaRPr lang="da-DK"/>
          </a:p>
        </p:txBody>
      </p:sp>
    </p:spTree>
    <p:extLst>
      <p:ext uri="{BB962C8B-B14F-4D97-AF65-F5344CB8AC3E}">
        <p14:creationId xmlns:p14="http://schemas.microsoft.com/office/powerpoint/2010/main" val="395507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4E115C3F-7AD5-446F-93CB-309918E9236A}"/>
              </a:ext>
            </a:extLst>
          </p:cNvPr>
          <p:cNvGraphicFramePr/>
          <p:nvPr>
            <p:extLst>
              <p:ext uri="{D42A27DB-BD31-4B8C-83A1-F6EECF244321}">
                <p14:modId xmlns:p14="http://schemas.microsoft.com/office/powerpoint/2010/main" val="3766435999"/>
              </p:ext>
            </p:extLst>
          </p:nvPr>
        </p:nvGraphicFramePr>
        <p:xfrm>
          <a:off x="1857983" y="408563"/>
          <a:ext cx="8501973" cy="6021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kstfelt 1">
            <a:extLst>
              <a:ext uri="{FF2B5EF4-FFF2-40B4-BE49-F238E27FC236}">
                <a16:creationId xmlns:a16="http://schemas.microsoft.com/office/drawing/2014/main" id="{3498ABA0-1AA8-41E0-819C-4B566B31F83D}"/>
              </a:ext>
            </a:extLst>
          </p:cNvPr>
          <p:cNvSpPr txBox="1"/>
          <p:nvPr/>
        </p:nvSpPr>
        <p:spPr>
          <a:xfrm>
            <a:off x="447473" y="596243"/>
            <a:ext cx="1673157" cy="923330"/>
          </a:xfrm>
          <a:prstGeom prst="rect">
            <a:avLst/>
          </a:prstGeom>
          <a:solidFill>
            <a:schemeClr val="bg1">
              <a:lumMod val="85000"/>
            </a:schemeClr>
          </a:solidFill>
        </p:spPr>
        <p:txBody>
          <a:bodyPr wrap="square" rtlCol="0">
            <a:spAutoFit/>
          </a:bodyPr>
          <a:lstStyle/>
          <a:p>
            <a:r>
              <a:rPr lang="da-DK" dirty="0">
                <a:solidFill>
                  <a:schemeClr val="tx2"/>
                </a:solidFill>
              </a:rPr>
              <a:t>Årshjul for  </a:t>
            </a:r>
          </a:p>
          <a:p>
            <a:r>
              <a:rPr lang="da-DK" dirty="0">
                <a:solidFill>
                  <a:schemeClr val="tx2"/>
                </a:solidFill>
              </a:rPr>
              <a:t>den selvejende institution</a:t>
            </a:r>
          </a:p>
        </p:txBody>
      </p:sp>
      <p:sp>
        <p:nvSpPr>
          <p:cNvPr id="3" name="Tekstfelt 2">
            <a:extLst>
              <a:ext uri="{FF2B5EF4-FFF2-40B4-BE49-F238E27FC236}">
                <a16:creationId xmlns:a16="http://schemas.microsoft.com/office/drawing/2014/main" id="{D1D44B30-9DF8-409A-A662-8E1260AB25A9}"/>
              </a:ext>
            </a:extLst>
          </p:cNvPr>
          <p:cNvSpPr txBox="1"/>
          <p:nvPr/>
        </p:nvSpPr>
        <p:spPr>
          <a:xfrm>
            <a:off x="683857" y="2758430"/>
            <a:ext cx="1914525" cy="646331"/>
          </a:xfrm>
          <a:prstGeom prst="rect">
            <a:avLst/>
          </a:prstGeom>
          <a:noFill/>
        </p:spPr>
        <p:txBody>
          <a:bodyPr wrap="square" rtlCol="0">
            <a:spAutoFit/>
          </a:bodyPr>
          <a:lstStyle/>
          <a:p>
            <a:r>
              <a:rPr lang="da-DK" sz="1200" dirty="0"/>
              <a:t>Kvartalernes opgaver kan fordeles over et eller flere møder i hvert kvartal.</a:t>
            </a:r>
          </a:p>
        </p:txBody>
      </p:sp>
      <p:pic>
        <p:nvPicPr>
          <p:cNvPr id="9" name="Billede 8">
            <a:extLst>
              <a:ext uri="{FF2B5EF4-FFF2-40B4-BE49-F238E27FC236}">
                <a16:creationId xmlns:a16="http://schemas.microsoft.com/office/drawing/2014/main" id="{0137A0C4-BB24-42A3-8DB0-7D92C0A3AB50}"/>
              </a:ext>
            </a:extLst>
          </p:cNvPr>
          <p:cNvPicPr/>
          <p:nvPr/>
        </p:nvPicPr>
        <p:blipFill>
          <a:blip r:embed="rId8">
            <a:extLst>
              <a:ext uri="{28A0092B-C50C-407E-A947-70E740481C1C}">
                <a14:useLocalDpi xmlns:a14="http://schemas.microsoft.com/office/drawing/2010/main" val="0"/>
              </a:ext>
            </a:extLst>
          </a:blip>
          <a:stretch>
            <a:fillRect/>
          </a:stretch>
        </p:blipFill>
        <p:spPr>
          <a:xfrm>
            <a:off x="10332357" y="392269"/>
            <a:ext cx="1681480" cy="809625"/>
          </a:xfrm>
          <a:prstGeom prst="rect">
            <a:avLst/>
          </a:prstGeom>
        </p:spPr>
      </p:pic>
      <p:sp>
        <p:nvSpPr>
          <p:cNvPr id="10" name="Tekstfelt 9">
            <a:extLst>
              <a:ext uri="{FF2B5EF4-FFF2-40B4-BE49-F238E27FC236}">
                <a16:creationId xmlns:a16="http://schemas.microsoft.com/office/drawing/2014/main" id="{A19A7F23-5013-495C-985C-8D5FF292CB98}"/>
              </a:ext>
            </a:extLst>
          </p:cNvPr>
          <p:cNvSpPr txBox="1"/>
          <p:nvPr/>
        </p:nvSpPr>
        <p:spPr>
          <a:xfrm>
            <a:off x="683859" y="1763872"/>
            <a:ext cx="1365964" cy="1015663"/>
          </a:xfrm>
          <a:prstGeom prst="rect">
            <a:avLst/>
          </a:prstGeom>
          <a:noFill/>
        </p:spPr>
        <p:txBody>
          <a:bodyPr wrap="square" rtlCol="0">
            <a:spAutoFit/>
          </a:bodyPr>
          <a:lstStyle/>
          <a:p>
            <a:r>
              <a:rPr lang="da-DK" sz="1200" dirty="0"/>
              <a:t>Årshjulet er forslag til inspiration for planlægning af bestyrelsens arbejde</a:t>
            </a:r>
          </a:p>
        </p:txBody>
      </p:sp>
      <p:sp>
        <p:nvSpPr>
          <p:cNvPr id="5" name="Pladsholder til sidefod 4">
            <a:extLst>
              <a:ext uri="{FF2B5EF4-FFF2-40B4-BE49-F238E27FC236}">
                <a16:creationId xmlns:a16="http://schemas.microsoft.com/office/drawing/2014/main" id="{4660B90F-06F5-49CE-8CB7-834013A85825}"/>
              </a:ext>
            </a:extLst>
          </p:cNvPr>
          <p:cNvSpPr>
            <a:spLocks noGrp="1"/>
          </p:cNvSpPr>
          <p:nvPr>
            <p:ph type="ftr" sz="quarter" idx="11"/>
          </p:nvPr>
        </p:nvSpPr>
        <p:spPr/>
        <p:txBody>
          <a:bodyPr/>
          <a:lstStyle/>
          <a:p>
            <a:r>
              <a:rPr lang="da-DK"/>
              <a:t>Årshjulet. Foreningen af Danske Kulturbestyrelser</a:t>
            </a:r>
          </a:p>
        </p:txBody>
      </p:sp>
      <p:sp>
        <p:nvSpPr>
          <p:cNvPr id="6" name="Pladsholder til slidenummer 5">
            <a:extLst>
              <a:ext uri="{FF2B5EF4-FFF2-40B4-BE49-F238E27FC236}">
                <a16:creationId xmlns:a16="http://schemas.microsoft.com/office/drawing/2014/main" id="{7CDE755B-EE27-4754-9227-B7ED9400C305}"/>
              </a:ext>
            </a:extLst>
          </p:cNvPr>
          <p:cNvSpPr>
            <a:spLocks noGrp="1"/>
          </p:cNvSpPr>
          <p:nvPr>
            <p:ph type="sldNum" sz="quarter" idx="12"/>
          </p:nvPr>
        </p:nvSpPr>
        <p:spPr/>
        <p:txBody>
          <a:bodyPr/>
          <a:lstStyle/>
          <a:p>
            <a:fld id="{9E103E67-DEE2-4D65-9D6C-01E1A0305791}" type="slidenum">
              <a:rPr lang="da-DK" smtClean="0"/>
              <a:t>2</a:t>
            </a:fld>
            <a:endParaRPr lang="da-DK"/>
          </a:p>
        </p:txBody>
      </p:sp>
    </p:spTree>
    <p:extLst>
      <p:ext uri="{BB962C8B-B14F-4D97-AF65-F5344CB8AC3E}">
        <p14:creationId xmlns:p14="http://schemas.microsoft.com/office/powerpoint/2010/main" val="387889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60009B92-8559-470C-BA8E-3461CF8143A0}"/>
              </a:ext>
            </a:extLst>
          </p:cNvPr>
          <p:cNvGraphicFramePr>
            <a:graphicFrameLocks noGrp="1"/>
          </p:cNvGraphicFramePr>
          <p:nvPr>
            <p:extLst>
              <p:ext uri="{D42A27DB-BD31-4B8C-83A1-F6EECF244321}">
                <p14:modId xmlns:p14="http://schemas.microsoft.com/office/powerpoint/2010/main" val="3457782128"/>
              </p:ext>
            </p:extLst>
          </p:nvPr>
        </p:nvGraphicFramePr>
        <p:xfrm>
          <a:off x="703300" y="548500"/>
          <a:ext cx="10462006" cy="5613400"/>
        </p:xfrm>
        <a:graphic>
          <a:graphicData uri="http://schemas.openxmlformats.org/drawingml/2006/table">
            <a:tbl>
              <a:tblPr firstRow="1" bandRow="1">
                <a:tableStyleId>{2D5ABB26-0587-4C30-8999-92F81FD0307C}</a:tableStyleId>
              </a:tblPr>
              <a:tblGrid>
                <a:gridCol w="1971040">
                  <a:extLst>
                    <a:ext uri="{9D8B030D-6E8A-4147-A177-3AD203B41FA5}">
                      <a16:colId xmlns:a16="http://schemas.microsoft.com/office/drawing/2014/main" val="821822502"/>
                    </a:ext>
                  </a:extLst>
                </a:gridCol>
                <a:gridCol w="8490966">
                  <a:extLst>
                    <a:ext uri="{9D8B030D-6E8A-4147-A177-3AD203B41FA5}">
                      <a16:colId xmlns:a16="http://schemas.microsoft.com/office/drawing/2014/main" val="3228532032"/>
                    </a:ext>
                  </a:extLst>
                </a:gridCol>
              </a:tblGrid>
              <a:tr h="370840">
                <a:tc>
                  <a:txBody>
                    <a:bodyPr/>
                    <a:lstStyle/>
                    <a:p>
                      <a:r>
                        <a:rPr lang="da-DK" sz="1400" dirty="0">
                          <a:solidFill>
                            <a:srgbClr val="FF0000"/>
                          </a:solidFill>
                        </a:rPr>
                        <a:t>Til alle møder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303032"/>
                  </a:ext>
                </a:extLst>
              </a:tr>
              <a:tr h="370840">
                <a:tc>
                  <a:txBody>
                    <a:bodyPr/>
                    <a:lstStyle/>
                    <a:p>
                      <a:r>
                        <a:rPr lang="da-DK" sz="1200" dirty="0"/>
                        <a:t>Budgetopfølgning og likviditetsoversigt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bestyrelsen mulighed for at følge udviklingen i institutionens økonomi</a:t>
                      </a:r>
                    </a:p>
                    <a:p>
                      <a:endParaRPr lang="da-DK" sz="1000" dirty="0"/>
                    </a:p>
                    <a:p>
                      <a:r>
                        <a:rPr lang="da-DK" sz="1000" dirty="0"/>
                        <a:t>Budgetopfølgningen kan f.eks. bestå i drøftelsen af en udarbejdet regnskabsrapport fra årets start til (kort tid inden) bestyrelsesmødet. Regnskabsrapporten må ud over regnskabstallene også gerne indeholde budgettet, så de to kan sammenlignes. Endelig vil et estimeret årsregnskab være en væsentligt information for bestyrelsen. </a:t>
                      </a:r>
                    </a:p>
                    <a:p>
                      <a:endParaRPr lang="da-DK" sz="1000" dirty="0"/>
                    </a:p>
                    <a:p>
                      <a:r>
                        <a:rPr lang="da-DK" sz="1000" b="1" dirty="0"/>
                        <a:t>Formål: Likviditetsoversigten fortæller bestyrelsen, om institutionen er i stand til at betale regningerne i den takt, de skal betales. </a:t>
                      </a:r>
                    </a:p>
                    <a:p>
                      <a:endParaRPr lang="da-DK" sz="1000" dirty="0"/>
                    </a:p>
                    <a:p>
                      <a:r>
                        <a:rPr lang="da-DK" sz="1000" dirty="0"/>
                        <a:t>Her vil f.eks. tidspunkterne for større indkøb, de offentlige tilskud og større fondsudbetalinger have væsentlig betydning. Husk, med manglende betalingsevne, selv i en kortere periode, stiger risikoen for, at institutionen bliver erklæret konkurs.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3779238"/>
                  </a:ext>
                </a:extLst>
              </a:tr>
              <a:tr h="370840">
                <a:tc>
                  <a:txBody>
                    <a:bodyPr/>
                    <a:lstStyle/>
                    <a:p>
                      <a:r>
                        <a:rPr lang="da-DK" sz="1200" dirty="0"/>
                        <a:t>Opfølgning på strategi og handleplaner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fortælle bestyrelsen, om institutionen opfylder målene som planlagt</a:t>
                      </a:r>
                    </a:p>
                    <a:p>
                      <a:endParaRPr lang="da-DK" sz="1000" dirty="0"/>
                    </a:p>
                    <a:p>
                      <a:r>
                        <a:rPr lang="da-DK" sz="1000" dirty="0"/>
                        <a:t>Der vil være langsigtede mål og kortsigtede mål (delmål) i en strategi. Opfølgningen kan bestå i, at direktøren rapporterer fremdriften i opfyldelsen (opfyldelsesgraden) af mål og delmål. Jo mere præcist målene er formuleret, des enklere vil det være at skabe overblik over, om de bliver opnået som forventet.</a:t>
                      </a:r>
                    </a:p>
                    <a:p>
                      <a:r>
                        <a:rPr lang="da-DK" sz="1000" dirty="0"/>
                        <a:t> Bestyrelsen drøfter, om rapporteringen giver anledning til beslutninger fra bestyrelsens side, der i givet fald tages på dagsordenen næste gang.</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3569688"/>
                  </a:ext>
                </a:extLst>
              </a:tr>
              <a:tr h="370840">
                <a:tc>
                  <a:txBody>
                    <a:bodyPr/>
                    <a:lstStyle/>
                    <a:p>
                      <a:r>
                        <a:rPr lang="da-DK" sz="1200" dirty="0"/>
                        <a:t>Rapportering om driften fra direktøren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bestyrelsen en dybere forståelse af institutionens produktion, funktion og kultur</a:t>
                      </a:r>
                    </a:p>
                    <a:p>
                      <a:endParaRPr lang="da-DK" sz="1000" dirty="0"/>
                    </a:p>
                    <a:p>
                      <a:r>
                        <a:rPr lang="da-DK" sz="1000" dirty="0"/>
                        <a:t>Ethvert møde starter med en friere rapportering fra direktørens side om driften med relevans for bestyrelsen. Formanden kan ligeledes tage ordet under dette punkt med meddelelser til bestyrelsen. </a:t>
                      </a:r>
                    </a:p>
                    <a:p>
                      <a:r>
                        <a:rPr lang="da-DK" sz="1000" dirty="0"/>
                        <a:t>Punktet kan have en tilbøjelighed til at komme til at fylde for meget i mange bestyrelser, så der bliver for lidt tid til de egentlige bestyrelsesbeslutninger og –drøftelser. Eventuelt kan man bede direktøren sende meddelelser skriftligt på forhånd, så der på mødet kun bliver tale om spørgsmål til meddelelserne.</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3939509"/>
                  </a:ext>
                </a:extLst>
              </a:tr>
              <a:tr h="370840">
                <a:tc>
                  <a:txBody>
                    <a:bodyPr/>
                    <a:lstStyle/>
                    <a:p>
                      <a:r>
                        <a:rPr lang="da-DK" sz="1200" dirty="0"/>
                        <a:t>Godkendelse af referat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sikre at alle beslutninger er tydeligt beskrevet og forstået af alle i bestyrelsen, hvorved referatet kommer til at dokumentere den måde, bestyrelsen har løftet sit juridiske ansvar som øverste ledelse på.</a:t>
                      </a:r>
                    </a:p>
                    <a:p>
                      <a:endParaRPr lang="da-DK" sz="1000" dirty="0"/>
                    </a:p>
                    <a:p>
                      <a:r>
                        <a:rPr lang="da-DK" sz="1000" dirty="0"/>
                        <a:t>Hvis det skal være helt rigtigt, skal alle bestyrelsesmedlemmer underskrive referatet efter godkendelse, uanset om man har været tilstede ved det refererede møde eller ej. Hermed bekræfter man, at man har læst referatet. I praksis vil bestyrelsen mange steder blot godkende referatet ved en fælles beslutning. Eller, som nogle har indskrevet i forretningsordenen, bestyrelsesmedlemmerne får en uge til at gøre indsigelse mod referatet, efter det er udsendt. Herefter vil det være godkendt, og direktøren kan allerede et par uger efter bestyrelsesmødet være helt sikker på, at beslutningen står ved magt som beskrevet.</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8021022"/>
                  </a:ext>
                </a:extLst>
              </a:tr>
            </a:tbl>
          </a:graphicData>
        </a:graphic>
      </p:graphicFrame>
      <p:sp>
        <p:nvSpPr>
          <p:cNvPr id="2" name="Pladsholder til sidefod 1">
            <a:extLst>
              <a:ext uri="{FF2B5EF4-FFF2-40B4-BE49-F238E27FC236}">
                <a16:creationId xmlns:a16="http://schemas.microsoft.com/office/drawing/2014/main" id="{AFBEF38F-B6A7-4999-A1E3-6EF1684D10D2}"/>
              </a:ext>
            </a:extLst>
          </p:cNvPr>
          <p:cNvSpPr>
            <a:spLocks noGrp="1"/>
          </p:cNvSpPr>
          <p:nvPr>
            <p:ph type="ftr" sz="quarter" idx="11"/>
          </p:nvPr>
        </p:nvSpPr>
        <p:spPr/>
        <p:txBody>
          <a:bodyPr/>
          <a:lstStyle/>
          <a:p>
            <a:r>
              <a:rPr lang="da-DK"/>
              <a:t>Årshjulet. Foreningen af Danske Kulturbestyrelser</a:t>
            </a:r>
          </a:p>
        </p:txBody>
      </p:sp>
      <p:sp>
        <p:nvSpPr>
          <p:cNvPr id="3" name="Pladsholder til slidenummer 2">
            <a:extLst>
              <a:ext uri="{FF2B5EF4-FFF2-40B4-BE49-F238E27FC236}">
                <a16:creationId xmlns:a16="http://schemas.microsoft.com/office/drawing/2014/main" id="{80DCC467-819F-4461-AA8D-A1A157650597}"/>
              </a:ext>
            </a:extLst>
          </p:cNvPr>
          <p:cNvSpPr>
            <a:spLocks noGrp="1"/>
          </p:cNvSpPr>
          <p:nvPr>
            <p:ph type="sldNum" sz="quarter" idx="12"/>
          </p:nvPr>
        </p:nvSpPr>
        <p:spPr/>
        <p:txBody>
          <a:bodyPr/>
          <a:lstStyle/>
          <a:p>
            <a:fld id="{9E103E67-DEE2-4D65-9D6C-01E1A0305791}" type="slidenum">
              <a:rPr lang="da-DK" smtClean="0"/>
              <a:t>3</a:t>
            </a:fld>
            <a:endParaRPr lang="da-DK"/>
          </a:p>
        </p:txBody>
      </p:sp>
    </p:spTree>
    <p:extLst>
      <p:ext uri="{BB962C8B-B14F-4D97-AF65-F5344CB8AC3E}">
        <p14:creationId xmlns:p14="http://schemas.microsoft.com/office/powerpoint/2010/main" val="239862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7E4F9482-F3A8-49E7-B220-BDDE806D5D65}"/>
              </a:ext>
            </a:extLst>
          </p:cNvPr>
          <p:cNvGraphicFramePr>
            <a:graphicFrameLocks noGrp="1"/>
          </p:cNvGraphicFramePr>
          <p:nvPr>
            <p:extLst>
              <p:ext uri="{D42A27DB-BD31-4B8C-83A1-F6EECF244321}">
                <p14:modId xmlns:p14="http://schemas.microsoft.com/office/powerpoint/2010/main" val="414945341"/>
              </p:ext>
            </p:extLst>
          </p:nvPr>
        </p:nvGraphicFramePr>
        <p:xfrm>
          <a:off x="704268" y="552264"/>
          <a:ext cx="10461038" cy="5826760"/>
        </p:xfrm>
        <a:graphic>
          <a:graphicData uri="http://schemas.openxmlformats.org/drawingml/2006/table">
            <a:tbl>
              <a:tblPr firstRow="1" bandRow="1">
                <a:tableStyleId>{2D5ABB26-0587-4C30-8999-92F81FD0307C}</a:tableStyleId>
              </a:tblPr>
              <a:tblGrid>
                <a:gridCol w="819732">
                  <a:extLst>
                    <a:ext uri="{9D8B030D-6E8A-4147-A177-3AD203B41FA5}">
                      <a16:colId xmlns:a16="http://schemas.microsoft.com/office/drawing/2014/main" val="127310385"/>
                    </a:ext>
                  </a:extLst>
                </a:gridCol>
                <a:gridCol w="1838377">
                  <a:extLst>
                    <a:ext uri="{9D8B030D-6E8A-4147-A177-3AD203B41FA5}">
                      <a16:colId xmlns:a16="http://schemas.microsoft.com/office/drawing/2014/main" val="3443906359"/>
                    </a:ext>
                  </a:extLst>
                </a:gridCol>
                <a:gridCol w="7802929">
                  <a:extLst>
                    <a:ext uri="{9D8B030D-6E8A-4147-A177-3AD203B41FA5}">
                      <a16:colId xmlns:a16="http://schemas.microsoft.com/office/drawing/2014/main" val="3966109421"/>
                    </a:ext>
                  </a:extLst>
                </a:gridCol>
              </a:tblGrid>
              <a:tr h="370840">
                <a:tc>
                  <a:txBody>
                    <a:bodyPr/>
                    <a:lstStyle/>
                    <a:p>
                      <a:r>
                        <a:rPr lang="da-DK" sz="1400" dirty="0"/>
                        <a:t>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Emne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5351347"/>
                  </a:ext>
                </a:extLst>
              </a:tr>
              <a:tr h="370840">
                <a:tc rowSpan="3">
                  <a:txBody>
                    <a:bodyPr/>
                    <a:lstStyle/>
                    <a:p>
                      <a:r>
                        <a:rPr lang="da-DK" sz="1400" dirty="0">
                          <a:solidFill>
                            <a:srgbClr val="FF0000"/>
                          </a:solidFill>
                        </a:rPr>
                        <a:t>Første 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r>
                        <a:rPr lang="da-DK" sz="1200" dirty="0"/>
                        <a:t>Årsregnskab (med revisors tilstedeværelse)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institutionen selv og relevante eksterne parter et samlet overblik over institutionens økonomiske aktiviteter for det afsluttede regnskabsår. Årsregnskabet viser tillige, hvilke aktiver institutionen har, hvad egenkapitalen er, og hvor meget institutionen skylder væk. </a:t>
                      </a:r>
                    </a:p>
                    <a:p>
                      <a:endParaRPr lang="da-DK" sz="1000" dirty="0"/>
                    </a:p>
                    <a:p>
                      <a:r>
                        <a:rPr lang="da-DK" sz="1000" dirty="0"/>
                        <a:t>Udarbejdelsen af årsregnskabet er bestemt af niveauet af offentligt tilskud og organiseringsform. Det fremgår af </a:t>
                      </a:r>
                      <a:r>
                        <a:rPr lang="da-DK" sz="1000" dirty="0">
                          <a:hlinkClick r:id="rId2"/>
                        </a:rPr>
                        <a:t>Driftstilskudsloven</a:t>
                      </a:r>
                      <a:r>
                        <a:rPr lang="da-DK" sz="1000" dirty="0"/>
                        <a:t>, hvad bestemmelserne er i forhold hertil. Hvis man ikke modtager offentligt tilskud, er frihedsgraderne større, men det anbefales at anvende en tillidsvækkende grundighed i dette arbejde. Derfor kan denne lov også være til inspiration for andre. </a:t>
                      </a:r>
                    </a:p>
                    <a:p>
                      <a:endParaRPr lang="da-DK" sz="1000" dirty="0"/>
                    </a:p>
                    <a:p>
                      <a:r>
                        <a:rPr lang="da-DK" sz="1000" dirty="0"/>
                        <a:t>Årsregnskabet skal godkendes og underskrives af bestyrelsen og herefter tilsendes eventuelle tilskudsydere inden for en frist, som er fastlagt i rammeaftalerne/driftstilskudsloven. Bestyrelsen har i vedtægter og forretningsorden fastsat arbejdsgangen i udarbejdelsen af regnskabet. I større institutioner, særlig hvis de modtager offentligt tilskud, vil en registreret eller statsautoriseret revisor normalt være involveret. </a:t>
                      </a:r>
                    </a:p>
                    <a:p>
                      <a:endParaRPr lang="da-DK" sz="1000" dirty="0"/>
                    </a:p>
                    <a:p>
                      <a:r>
                        <a:rPr lang="da-DK" sz="1000" dirty="0"/>
                        <a:t>Hvis der er revisionspligt, hvilket gælder ved større offentlige tilskud, så vil der også skulle ligge en revisionsrapport, eller et revisionsprotokollat, som det også kaldes. Også revisionsprotokollatet underskrives af bestyrelsen.</a:t>
                      </a:r>
                    </a:p>
                    <a:p>
                      <a:endParaRPr lang="da-DK" sz="1000" dirty="0"/>
                    </a:p>
                    <a:p>
                      <a:r>
                        <a:rPr lang="da-DK" sz="1000" dirty="0"/>
                        <a:t>Det er en god ide, at invitere revisoren med til regnskabsmødet, så bestyrelsen kan spørge ind til revisors vurdering af regnskabet, hvad formuleringerne i revisionsprotokollatet betyder, og hvordan revisor vurderer de interne kontroller i institutionen.</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8722423"/>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Ledelsesberetning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eksterne parter indblik i, hvordan institutionen har klaret sig i det forgangne år og, hvilke aktiviteter institutionen har.</a:t>
                      </a:r>
                    </a:p>
                    <a:p>
                      <a:endParaRPr lang="da-DK" sz="1000" dirty="0"/>
                    </a:p>
                    <a:p>
                      <a:r>
                        <a:rPr lang="da-DK" sz="1000" dirty="0"/>
                        <a:t>Heri informeres om årets aktiviteter og udvikling. Det vil også være her, man kan fortælle om opfyldelsen af strategiske mål og mål, fastsat efter aftale med tilskudsyderne. </a:t>
                      </a:r>
                      <a:r>
                        <a:rPr lang="da-DK" sz="1000" dirty="0">
                          <a:hlinkClick r:id="rId2"/>
                        </a:rPr>
                        <a:t>Driftstilskudslovens </a:t>
                      </a:r>
                      <a:r>
                        <a:rPr lang="da-DK" sz="1000" dirty="0"/>
                        <a:t>§11 giver yderligere oplysninger</a:t>
                      </a:r>
                      <a:r>
                        <a:rPr lang="da-DK" sz="1000" baseline="0" dirty="0"/>
                        <a:t> om emnet.</a:t>
                      </a:r>
                      <a:endParaRPr lang="da-DK" sz="1000" dirty="0"/>
                    </a:p>
                    <a:p>
                      <a:endParaRPr lang="da-DK" sz="1000" dirty="0"/>
                    </a:p>
                    <a:p>
                      <a:r>
                        <a:rPr lang="da-DK" sz="1000" dirty="0"/>
                        <a:t>Bestyrelsen skal sørge for tid til at gennemgå ledelsesberetningen, gerne på et forudgående bestyrelsesmøde inden beslutningen, så alle er enige om, at det er en dækkende beretning om de vigtigste aspekter, og at den udgør god strategisk kommunikation til omverdenen.</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5126754"/>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Resultat af bestyrelses-evalueringen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sammenfatte bestyrelsesevalueringens resultater og drøfte eventuelle udviklingsbehov</a:t>
                      </a:r>
                    </a:p>
                    <a:p>
                      <a:endParaRPr lang="da-DK" sz="1000" dirty="0"/>
                    </a:p>
                    <a:p>
                      <a:r>
                        <a:rPr lang="da-DK" sz="1000" dirty="0"/>
                        <a:t>Evalueringen blev indledt på det foregående møde, og resultatet af evalueringen forelægges på dette møde i bestyrelsen. Formanden skal foretage den nødvendige afvejning, så et godt samarbejdsklima ikke sættes over styr på den ene side, og klare udviklingsbehov i bestyrelsen og bestyrelsesarbejdet på den anden side ikke fejes ind under gulvtæppet.</a:t>
                      </a:r>
                    </a:p>
                    <a:p>
                      <a:endParaRPr lang="da-DK" sz="1000" dirty="0"/>
                    </a:p>
                    <a:p>
                      <a:r>
                        <a:rPr lang="da-DK" sz="1000" dirty="0"/>
                        <a:t>Resultat af evalueringen drøftes i bestyrelsen, og der tages stilling til, om der er behov for ændringer, inspiration, uddannelse eller andet udviklingsarbejde. Evalueringen kan også føre til, at der kan laves en kompetencekortlægning, så eventuelle mangler kan drøftes.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76985"/>
                  </a:ext>
                </a:extLst>
              </a:tr>
            </a:tbl>
          </a:graphicData>
        </a:graphic>
      </p:graphicFrame>
      <p:sp>
        <p:nvSpPr>
          <p:cNvPr id="3" name="Pladsholder til sidefod 2">
            <a:extLst>
              <a:ext uri="{FF2B5EF4-FFF2-40B4-BE49-F238E27FC236}">
                <a16:creationId xmlns:a16="http://schemas.microsoft.com/office/drawing/2014/main" id="{C0BE0F3D-212F-4867-93D6-096796182172}"/>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75895FF2-DBC4-4C19-8232-F23718CFA258}"/>
              </a:ext>
            </a:extLst>
          </p:cNvPr>
          <p:cNvSpPr>
            <a:spLocks noGrp="1"/>
          </p:cNvSpPr>
          <p:nvPr>
            <p:ph type="sldNum" sz="quarter" idx="12"/>
          </p:nvPr>
        </p:nvSpPr>
        <p:spPr/>
        <p:txBody>
          <a:bodyPr/>
          <a:lstStyle/>
          <a:p>
            <a:fld id="{9E103E67-DEE2-4D65-9D6C-01E1A0305791}" type="slidenum">
              <a:rPr lang="da-DK" smtClean="0"/>
              <a:t>4</a:t>
            </a:fld>
            <a:endParaRPr lang="da-DK"/>
          </a:p>
        </p:txBody>
      </p:sp>
    </p:spTree>
    <p:extLst>
      <p:ext uri="{BB962C8B-B14F-4D97-AF65-F5344CB8AC3E}">
        <p14:creationId xmlns:p14="http://schemas.microsoft.com/office/powerpoint/2010/main" val="2377156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0A26B05B-E1D2-4016-B547-6D3A7B93D90C}"/>
              </a:ext>
            </a:extLst>
          </p:cNvPr>
          <p:cNvGraphicFramePr>
            <a:graphicFrameLocks noGrp="1"/>
          </p:cNvGraphicFramePr>
          <p:nvPr>
            <p:extLst>
              <p:ext uri="{D42A27DB-BD31-4B8C-83A1-F6EECF244321}">
                <p14:modId xmlns:p14="http://schemas.microsoft.com/office/powerpoint/2010/main" val="3859815161"/>
              </p:ext>
            </p:extLst>
          </p:nvPr>
        </p:nvGraphicFramePr>
        <p:xfrm>
          <a:off x="707363" y="557564"/>
          <a:ext cx="10409816" cy="5430520"/>
        </p:xfrm>
        <a:graphic>
          <a:graphicData uri="http://schemas.openxmlformats.org/drawingml/2006/table">
            <a:tbl>
              <a:tblPr firstRow="1" bandRow="1">
                <a:tableStyleId>{2D5ABB26-0587-4C30-8999-92F81FD0307C}</a:tableStyleId>
              </a:tblPr>
              <a:tblGrid>
                <a:gridCol w="768511">
                  <a:extLst>
                    <a:ext uri="{9D8B030D-6E8A-4147-A177-3AD203B41FA5}">
                      <a16:colId xmlns:a16="http://schemas.microsoft.com/office/drawing/2014/main" val="3593207205"/>
                    </a:ext>
                  </a:extLst>
                </a:gridCol>
                <a:gridCol w="2053389">
                  <a:extLst>
                    <a:ext uri="{9D8B030D-6E8A-4147-A177-3AD203B41FA5}">
                      <a16:colId xmlns:a16="http://schemas.microsoft.com/office/drawing/2014/main" val="3831597485"/>
                    </a:ext>
                  </a:extLst>
                </a:gridCol>
                <a:gridCol w="7587916">
                  <a:extLst>
                    <a:ext uri="{9D8B030D-6E8A-4147-A177-3AD203B41FA5}">
                      <a16:colId xmlns:a16="http://schemas.microsoft.com/office/drawing/2014/main" val="2112778809"/>
                    </a:ext>
                  </a:extLst>
                </a:gridCol>
              </a:tblGrid>
              <a:tr h="370840">
                <a:tc>
                  <a:txBody>
                    <a:bodyPr/>
                    <a:lstStyle/>
                    <a:p>
                      <a:r>
                        <a:rPr lang="da-DK" sz="1400" dirty="0"/>
                        <a:t>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Emne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444730"/>
                  </a:ext>
                </a:extLst>
              </a:tr>
              <a:tr h="370840">
                <a:tc rowSpan="2">
                  <a:txBody>
                    <a:bodyPr/>
                    <a:lstStyle/>
                    <a:p>
                      <a:r>
                        <a:rPr lang="da-DK" sz="1400" dirty="0">
                          <a:solidFill>
                            <a:srgbClr val="FF0000"/>
                          </a:solidFill>
                        </a:rPr>
                        <a:t>Andet 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r>
                        <a:rPr lang="da-DK" sz="1200" dirty="0"/>
                        <a:t>Strategiseminar:</a:t>
                      </a:r>
                    </a:p>
                    <a:p>
                      <a:pPr marL="228600" lvl="0" indent="-228600" algn="l">
                        <a:buFont typeface="+mj-lt"/>
                        <a:buAutoNum type="arabicPeriod"/>
                      </a:pPr>
                      <a:r>
                        <a:rPr lang="da-DK" sz="1200" dirty="0"/>
                        <a:t>Opfølgning på  vedtægter, rammeaftaler strategi og handleplaner</a:t>
                      </a:r>
                    </a:p>
                    <a:p>
                      <a:pPr marL="228600" lvl="0" indent="-228600" algn="l">
                        <a:buFont typeface="+mj-lt"/>
                        <a:buAutoNum type="arabicPeriod"/>
                      </a:pPr>
                      <a:r>
                        <a:rPr lang="da-DK" sz="1200" dirty="0"/>
                        <a:t>Omverdensanalyse</a:t>
                      </a:r>
                    </a:p>
                    <a:p>
                      <a:pPr marL="228600" lvl="0" indent="-228600" algn="l">
                        <a:buFont typeface="+mj-lt"/>
                        <a:buAutoNum type="arabicPeriod"/>
                      </a:pPr>
                      <a:r>
                        <a:rPr lang="da-DK" sz="1200" dirty="0"/>
                        <a:t>Interessentanalyse</a:t>
                      </a:r>
                    </a:p>
                    <a:p>
                      <a:pPr marL="228600" lvl="0" indent="-228600" algn="l">
                        <a:buFont typeface="+mj-lt"/>
                        <a:buAutoNum type="arabicPeriod"/>
                      </a:pPr>
                      <a:r>
                        <a:rPr lang="da-DK" sz="1200" dirty="0"/>
                        <a:t>SWOT</a:t>
                      </a:r>
                    </a:p>
                    <a:p>
                      <a:pPr marL="228600" lvl="0" indent="-228600" algn="l">
                        <a:buFont typeface="+mj-lt"/>
                        <a:buAutoNum type="arabicPeriod"/>
                      </a:pPr>
                      <a:r>
                        <a:rPr lang="da-DK" sz="1200" dirty="0"/>
                        <a:t>Direktørens strategioplæg</a:t>
                      </a:r>
                    </a:p>
                    <a:p>
                      <a:pPr marL="228600" lvl="0" indent="-228600" algn="l">
                        <a:buFont typeface="+mj-lt"/>
                        <a:buAutoNum type="arabicPeriod"/>
                      </a:pPr>
                      <a:r>
                        <a:rPr lang="da-DK" sz="1200" dirty="0"/>
                        <a:t>Strategibeslutning</a:t>
                      </a:r>
                    </a:p>
                    <a:p>
                      <a:pPr marL="228600" indent="-228600">
                        <a:buFont typeface="+mj-lt"/>
                        <a:buAutoNum type="arabicPeriod"/>
                      </a:pPr>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fastlægge eller justere strategien for institutionen på baggrund af en grundig analyse og drøftelse</a:t>
                      </a:r>
                    </a:p>
                    <a:p>
                      <a:endParaRPr lang="da-DK" sz="1000" dirty="0"/>
                    </a:p>
                    <a:p>
                      <a:r>
                        <a:rPr lang="da-DK" sz="1000" dirty="0"/>
                        <a:t>Strategiseminaret er et ordinært bestyrelsesmøde, men det vil ofte kræve længere tid (evt. et heldagsmøde). Ofte vil man også til nogle af punkterne invitere medarbejdere og/eller eksterne oplægsholdere med. Nogle holder strategiseminar hvert år, nogle hvert andet eller tredje år. Strategien bør i det mindste genvurderes hvert år i kortere eller længere form. </a:t>
                      </a:r>
                    </a:p>
                    <a:p>
                      <a:endParaRPr lang="da-DK" sz="1000" dirty="0"/>
                    </a:p>
                    <a:p>
                      <a:r>
                        <a:rPr lang="da-DK" sz="1000" dirty="0"/>
                        <a:t>Fastlæggelse af strategien kræver en grundig kortlægning af omverdenens krav, forventninger og muligheder. Det vil også være en god ide at sætte institutionens interne styrker og svagheder samt eksterne muligheder og trusler op i et SWOT-skema. </a:t>
                      </a:r>
                    </a:p>
                    <a:p>
                      <a:endParaRPr lang="da-DK" sz="1000" dirty="0"/>
                    </a:p>
                    <a:p>
                      <a:r>
                        <a:rPr lang="da-DK" sz="1000" dirty="0"/>
                        <a:t>Det kan være frugtbart at hente eksterne oplægsholdere ind til at inspirere bestyrelsesarbejdet, måske endda en djævelens advokat til at udfordre den strategiske tænkning i institutionen. </a:t>
                      </a:r>
                    </a:p>
                    <a:p>
                      <a:endParaRPr lang="da-DK" sz="1000" dirty="0"/>
                    </a:p>
                    <a:p>
                      <a:r>
                        <a:rPr lang="da-DK" sz="1000" dirty="0"/>
                        <a:t>Strategier er ofte forberedt grundigt af direktøren sammen med repræsentanter for personalet. Så direktøren skal have god plads til at fremlægge sine analyser, idéer og tanker. Som regel vil vision, mission, langsigtede og kortsigtede mål indeholdes i direktørens oplæg.</a:t>
                      </a:r>
                    </a:p>
                    <a:p>
                      <a:endParaRPr lang="da-DK" sz="1000" dirty="0"/>
                    </a:p>
                    <a:p>
                      <a:r>
                        <a:rPr lang="da-DK" sz="1000" dirty="0"/>
                        <a:t>Til slut skal bestyrelsen beslutte, hvordan strategien skal være. Det er af største vigtighed, at strategien har ejerskab både i bestyrelse, ledelse og medarbejderstab. Hvis medarbejderne ikke er bekendt med strategien på beslutningstidspunktet, er det vigtigt, at direktøren formår at motivere og skabe et sådant ejerskab efterfølgende.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889169"/>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Eventuelle nye bestyrelsesmedlemmer</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drøfte om bestyrelsen skal vælge nye medlemmer</a:t>
                      </a:r>
                    </a:p>
                    <a:p>
                      <a:endParaRPr lang="da-DK" sz="1000" dirty="0"/>
                    </a:p>
                    <a:p>
                      <a:r>
                        <a:rPr lang="da-DK" sz="1000" dirty="0"/>
                        <a:t>På baggrund af evalueringsdrøftelserne sidste kvartal diskuteres, om der skal tilføres kompetencer gennem eventuelle nye medlemmer. Rekrutteringsmåden kan drøftes, ligesom konkrete navne kan være på bordet allerede. Formanden har normalt opgaven med at kontakte nye kandidater og invitere dem til samtale med en eller flere fra bestyrelsen med henblik på, at bestyrelsen kan danne sig indtryk af personen, inden der træffes afgørelse. </a:t>
                      </a:r>
                    </a:p>
                    <a:p>
                      <a:endParaRPr lang="da-DK" sz="1000" dirty="0"/>
                    </a:p>
                    <a:p>
                      <a:r>
                        <a:rPr lang="da-DK" sz="1000" dirty="0"/>
                        <a:t>Bestyrelsen kan også vælge at nedsætte et nomineringsudvalg, der sonderer kandidatmuligheder. </a:t>
                      </a:r>
                    </a:p>
                    <a:p>
                      <a:endParaRPr lang="da-DK" sz="1000" dirty="0"/>
                    </a:p>
                    <a:p>
                      <a:r>
                        <a:rPr lang="da-DK" sz="1000" dirty="0"/>
                        <a:t>Hvis nye skal ind, hvad enhver bestyrelse har godt af regelmæssigt, så skal andre ud, og det skal behandles med takt og empati, hvis det ikke er en vedtægtsbestemt afgang. Nogle medlemmer ønsker måske ikke at udtræde, selvom bestyrelsen som helhed prioriterer andre kompetencer højere. Formanden har ansvar for, at denne proces gennemføres ordentligt med øje for de menneskelige hensyn.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34755"/>
                  </a:ext>
                </a:extLst>
              </a:tr>
            </a:tbl>
          </a:graphicData>
        </a:graphic>
      </p:graphicFrame>
      <p:sp>
        <p:nvSpPr>
          <p:cNvPr id="3" name="Pladsholder til sidefod 2">
            <a:extLst>
              <a:ext uri="{FF2B5EF4-FFF2-40B4-BE49-F238E27FC236}">
                <a16:creationId xmlns:a16="http://schemas.microsoft.com/office/drawing/2014/main" id="{38CF5388-C60F-406C-BFA2-B270D74F5647}"/>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CA1D8672-8244-4E45-996F-3160530BD826}"/>
              </a:ext>
            </a:extLst>
          </p:cNvPr>
          <p:cNvSpPr>
            <a:spLocks noGrp="1"/>
          </p:cNvSpPr>
          <p:nvPr>
            <p:ph type="sldNum" sz="quarter" idx="12"/>
          </p:nvPr>
        </p:nvSpPr>
        <p:spPr/>
        <p:txBody>
          <a:bodyPr/>
          <a:lstStyle/>
          <a:p>
            <a:fld id="{9E103E67-DEE2-4D65-9D6C-01E1A0305791}" type="slidenum">
              <a:rPr lang="da-DK" smtClean="0"/>
              <a:t>5</a:t>
            </a:fld>
            <a:endParaRPr lang="da-DK"/>
          </a:p>
        </p:txBody>
      </p:sp>
    </p:spTree>
    <p:extLst>
      <p:ext uri="{BB962C8B-B14F-4D97-AF65-F5344CB8AC3E}">
        <p14:creationId xmlns:p14="http://schemas.microsoft.com/office/powerpoint/2010/main" val="2450470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E6D63749-BEEC-4C38-8378-8B19E5D7E6D1}"/>
              </a:ext>
            </a:extLst>
          </p:cNvPr>
          <p:cNvGraphicFramePr>
            <a:graphicFrameLocks noGrp="1"/>
          </p:cNvGraphicFramePr>
          <p:nvPr>
            <p:extLst>
              <p:ext uri="{D42A27DB-BD31-4B8C-83A1-F6EECF244321}">
                <p14:modId xmlns:p14="http://schemas.microsoft.com/office/powerpoint/2010/main" val="2127010036"/>
              </p:ext>
            </p:extLst>
          </p:nvPr>
        </p:nvGraphicFramePr>
        <p:xfrm>
          <a:off x="710776" y="470016"/>
          <a:ext cx="10457941" cy="5857240"/>
        </p:xfrm>
        <a:graphic>
          <a:graphicData uri="http://schemas.openxmlformats.org/drawingml/2006/table">
            <a:tbl>
              <a:tblPr firstRow="1" bandRow="1">
                <a:tableStyleId>{2D5ABB26-0587-4C30-8999-92F81FD0307C}</a:tableStyleId>
              </a:tblPr>
              <a:tblGrid>
                <a:gridCol w="816637">
                  <a:extLst>
                    <a:ext uri="{9D8B030D-6E8A-4147-A177-3AD203B41FA5}">
                      <a16:colId xmlns:a16="http://schemas.microsoft.com/office/drawing/2014/main" val="3593207205"/>
                    </a:ext>
                  </a:extLst>
                </a:gridCol>
                <a:gridCol w="1840684">
                  <a:extLst>
                    <a:ext uri="{9D8B030D-6E8A-4147-A177-3AD203B41FA5}">
                      <a16:colId xmlns:a16="http://schemas.microsoft.com/office/drawing/2014/main" val="3831597485"/>
                    </a:ext>
                  </a:extLst>
                </a:gridCol>
                <a:gridCol w="7800620">
                  <a:extLst>
                    <a:ext uri="{9D8B030D-6E8A-4147-A177-3AD203B41FA5}">
                      <a16:colId xmlns:a16="http://schemas.microsoft.com/office/drawing/2014/main" val="2112778809"/>
                    </a:ext>
                  </a:extLst>
                </a:gridCol>
              </a:tblGrid>
              <a:tr h="370840">
                <a:tc>
                  <a:txBody>
                    <a:bodyPr/>
                    <a:lstStyle/>
                    <a:p>
                      <a:r>
                        <a:rPr lang="da-DK" sz="1400" dirty="0"/>
                        <a:t>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Emne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444730"/>
                  </a:ext>
                </a:extLst>
              </a:tr>
              <a:tr h="370840">
                <a:tc rowSpan="5">
                  <a:txBody>
                    <a:bodyPr/>
                    <a:lstStyle/>
                    <a:p>
                      <a:r>
                        <a:rPr lang="da-DK" sz="1400" dirty="0">
                          <a:solidFill>
                            <a:srgbClr val="FF0000"/>
                          </a:solidFill>
                        </a:rPr>
                        <a:t>Tredje 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r>
                        <a:rPr lang="da-DK" sz="1200" dirty="0"/>
                        <a:t>Handleplaner for næste år</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udmønte strategibeslutningen fra sidste møde i et antal kortsigtede mål for det kommende år på baggrund af direktørens sonderinger og prioriteringer</a:t>
                      </a:r>
                    </a:p>
                    <a:p>
                      <a:endParaRPr lang="da-DK" sz="1000" dirty="0"/>
                    </a:p>
                    <a:p>
                      <a:r>
                        <a:rPr lang="da-DK" sz="1000" dirty="0"/>
                        <a:t>På baggrund af strategibeslutningen i foregående kvartal forelægger direktøren de handleplaner, der foreslås vedtaget for det kommende år. Det kan være en sæsonplan, et antal indsatsområder for organisationsudvikling, økonomisk udvikling, publikumsudvikling eller andet.</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889169"/>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Budget for næste år</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fastlægge de økonomiske rammer for det kommende år på baggrund af årets handleplaner og faste drift</a:t>
                      </a:r>
                    </a:p>
                    <a:p>
                      <a:endParaRPr lang="da-DK" sz="1000" dirty="0"/>
                    </a:p>
                    <a:p>
                      <a:r>
                        <a:rPr lang="da-DK" sz="1000" dirty="0"/>
                        <a:t>Sammen med handleplanerne har direktøren forberedt et budgetudkast til bestyrelsens godkendelse. Budgettet skal fremsendes til og eventuelt godkendes af tilskudsyderne i god tid inden næste regnskabsårs begyndelse. Det kan dog for institutioner med kommunalt tilskud ikke ske, før det kommunale budget er besluttet og udmeldt til institutionen. Se Driftstilskudsloven for de nærmere bestemmelser, hvis I modtager offentligt tilskud.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34755"/>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Risikovurdering af planerne for næste år</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bestyrelsen et overblik over, hvilke risici de vedtagne handleplaner påfører institutionen</a:t>
                      </a:r>
                    </a:p>
                    <a:p>
                      <a:endParaRPr lang="da-DK" sz="1000" dirty="0"/>
                    </a:p>
                    <a:p>
                      <a:r>
                        <a:rPr lang="da-DK" sz="1000" dirty="0"/>
                        <a:t>I forbindelse med beslutningen om handleplanerne for næste år inklusive sæsonplanen, bør det drøftes, i hvor høj grad de kommende aktiviteter udgør en risiko for institutionen, og hvordan en sådan risiko kan håndteres. Der kan benyttes et simpelt risikovurderingsværktøj til formålet.</a:t>
                      </a:r>
                    </a:p>
                    <a:p>
                      <a:endParaRPr lang="da-DK" sz="1000" dirty="0"/>
                    </a:p>
                    <a:p>
                      <a:r>
                        <a:rPr lang="da-DK" sz="1000" dirty="0"/>
                        <a:t>Kulturinstitutioner med ansvar for udvikling af kunst og formidling vil altid skulle tage en risiko,</a:t>
                      </a:r>
                      <a:r>
                        <a:rPr lang="da-DK" sz="1000" baseline="0" dirty="0"/>
                        <a:t> men en bevidst håndtering af den i forhold til forebyggelse og skadesminimering er desto mere vigtig.</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6187235"/>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Velkomst nye medlemmer</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sikre de nye medlemmers hurtige integration i bestyrelsesarbejdet og grundlæggende forståelse af institutionens egenart, aktiviteter og forpligtelser</a:t>
                      </a:r>
                    </a:p>
                    <a:p>
                      <a:endParaRPr lang="da-DK" sz="1000" dirty="0"/>
                    </a:p>
                    <a:p>
                      <a:r>
                        <a:rPr lang="da-DK" sz="1000" dirty="0"/>
                        <a:t>Nye</a:t>
                      </a:r>
                      <a:r>
                        <a:rPr lang="da-DK" sz="1000" baseline="0" dirty="0"/>
                        <a:t> medlemmer skal bydes velkommen gennem en grundig præsentation af institutionens kulturelle, juridiske, politiske og økonomiske grundlag. Bestyrelsesrollen i den konkrete institutionen bør også få nogle ord med på vejen. </a:t>
                      </a:r>
                    </a:p>
                    <a:p>
                      <a:endParaRPr lang="da-DK" sz="1000" baseline="0" dirty="0"/>
                    </a:p>
                    <a:p>
                      <a:r>
                        <a:rPr lang="da-DK" sz="1000" baseline="0" dirty="0"/>
                        <a:t>Om ønsket kan eksterne bestyrelseskurser supplere. </a:t>
                      </a:r>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0436712"/>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Forretningsordenen</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gøre forretningsordenens karakter af samarbejdsaftale levende og nyttig for bestyrelsen gennem drøftelse og tilpasning</a:t>
                      </a:r>
                    </a:p>
                    <a:p>
                      <a:endParaRPr lang="da-DK" sz="1000" dirty="0"/>
                    </a:p>
                    <a:p>
                      <a:r>
                        <a:rPr lang="da-DK" sz="1000" dirty="0"/>
                        <a:t>Forretningsordenen er bestyrelsens aftale</a:t>
                      </a:r>
                      <a:r>
                        <a:rPr lang="da-DK" sz="1000" baseline="0" dirty="0"/>
                        <a:t> med hinanden og direktøren om, hvordan den øverste ledelse af institutionen skal foregå. Derfor skal den drøftes, hver gang der kommer nye medlemmer i bestyrelsen, eller der i øvrigt er anledning til at tage den op. Bestyrelsesmedlemmerne bør gennem deres underskrift bekræfte, at de kender og anerkende forretningsordenens indhold. </a:t>
                      </a:r>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08357"/>
                  </a:ext>
                </a:extLst>
              </a:tr>
            </a:tbl>
          </a:graphicData>
        </a:graphic>
      </p:graphicFrame>
      <p:sp>
        <p:nvSpPr>
          <p:cNvPr id="3" name="Pladsholder til sidefod 2">
            <a:extLst>
              <a:ext uri="{FF2B5EF4-FFF2-40B4-BE49-F238E27FC236}">
                <a16:creationId xmlns:a16="http://schemas.microsoft.com/office/drawing/2014/main" id="{4280783D-97FF-4093-AE06-A2D5FC593133}"/>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7A29DE98-45E3-48AB-8F79-8011D0AC78F6}"/>
              </a:ext>
            </a:extLst>
          </p:cNvPr>
          <p:cNvSpPr>
            <a:spLocks noGrp="1"/>
          </p:cNvSpPr>
          <p:nvPr>
            <p:ph type="sldNum" sz="quarter" idx="12"/>
          </p:nvPr>
        </p:nvSpPr>
        <p:spPr/>
        <p:txBody>
          <a:bodyPr/>
          <a:lstStyle/>
          <a:p>
            <a:fld id="{9E103E67-DEE2-4D65-9D6C-01E1A0305791}" type="slidenum">
              <a:rPr lang="da-DK" smtClean="0"/>
              <a:t>6</a:t>
            </a:fld>
            <a:endParaRPr lang="da-DK"/>
          </a:p>
        </p:txBody>
      </p:sp>
    </p:spTree>
    <p:extLst>
      <p:ext uri="{BB962C8B-B14F-4D97-AF65-F5344CB8AC3E}">
        <p14:creationId xmlns:p14="http://schemas.microsoft.com/office/powerpoint/2010/main" val="131854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E6D63749-BEEC-4C38-8378-8B19E5D7E6D1}"/>
              </a:ext>
            </a:extLst>
          </p:cNvPr>
          <p:cNvGraphicFramePr>
            <a:graphicFrameLocks noGrp="1"/>
          </p:cNvGraphicFramePr>
          <p:nvPr>
            <p:extLst>
              <p:ext uri="{D42A27DB-BD31-4B8C-83A1-F6EECF244321}">
                <p14:modId xmlns:p14="http://schemas.microsoft.com/office/powerpoint/2010/main" val="3326035965"/>
              </p:ext>
            </p:extLst>
          </p:nvPr>
        </p:nvGraphicFramePr>
        <p:xfrm>
          <a:off x="756072" y="477770"/>
          <a:ext cx="10304278" cy="5857240"/>
        </p:xfrm>
        <a:graphic>
          <a:graphicData uri="http://schemas.openxmlformats.org/drawingml/2006/table">
            <a:tbl>
              <a:tblPr firstRow="1" bandRow="1">
                <a:tableStyleId>{2D5ABB26-0587-4C30-8999-92F81FD0307C}</a:tableStyleId>
              </a:tblPr>
              <a:tblGrid>
                <a:gridCol w="755925">
                  <a:extLst>
                    <a:ext uri="{9D8B030D-6E8A-4147-A177-3AD203B41FA5}">
                      <a16:colId xmlns:a16="http://schemas.microsoft.com/office/drawing/2014/main" val="3593207205"/>
                    </a:ext>
                  </a:extLst>
                </a:gridCol>
                <a:gridCol w="1915619">
                  <a:extLst>
                    <a:ext uri="{9D8B030D-6E8A-4147-A177-3AD203B41FA5}">
                      <a16:colId xmlns:a16="http://schemas.microsoft.com/office/drawing/2014/main" val="3831597485"/>
                    </a:ext>
                  </a:extLst>
                </a:gridCol>
                <a:gridCol w="7632734">
                  <a:extLst>
                    <a:ext uri="{9D8B030D-6E8A-4147-A177-3AD203B41FA5}">
                      <a16:colId xmlns:a16="http://schemas.microsoft.com/office/drawing/2014/main" val="2112778809"/>
                    </a:ext>
                  </a:extLst>
                </a:gridCol>
              </a:tblGrid>
              <a:tr h="370840">
                <a:tc>
                  <a:txBody>
                    <a:bodyPr/>
                    <a:lstStyle/>
                    <a:p>
                      <a:r>
                        <a:rPr lang="da-DK" sz="1400" dirty="0"/>
                        <a:t>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Emne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444730"/>
                  </a:ext>
                </a:extLst>
              </a:tr>
              <a:tr h="370840">
                <a:tc rowSpan="5">
                  <a:txBody>
                    <a:bodyPr/>
                    <a:lstStyle/>
                    <a:p>
                      <a:r>
                        <a:rPr lang="da-DK" sz="1400" dirty="0">
                          <a:solidFill>
                            <a:srgbClr val="FF0000"/>
                          </a:solidFill>
                        </a:rPr>
                        <a:t>Fjerde 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r>
                        <a:rPr lang="da-DK" sz="1200" dirty="0"/>
                        <a:t>Estimeret regnskab, budgetopfølgning/</a:t>
                      </a:r>
                    </a:p>
                    <a:p>
                      <a:pPr lvl="0" algn="l"/>
                      <a:r>
                        <a:rPr lang="da-DK" sz="1200" dirty="0"/>
                        <a:t>likviditetsoversigt</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indlede bestyrelsens drøftelse af vigtige aspekter af årets økonomi og fremstillingen af dem i regnskabet som forberedelse på udarbejdelse af årsregnskabet</a:t>
                      </a:r>
                    </a:p>
                    <a:p>
                      <a:endParaRPr lang="da-DK" sz="1000" dirty="0"/>
                    </a:p>
                    <a:p>
                      <a:r>
                        <a:rPr lang="da-DK" sz="1000" dirty="0"/>
                        <a:t>Ved årets afslutning vil en oversigt over det forventede resultat være vigtig for bestyrelsen og mulig at udføre rimelig præcist for direktionen. Her vil elementerne i det kommende regnskab inkl. større afvigelser fra budgettet kunne drøftes.</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9889169"/>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Bestyrelsens selvevaluering</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skærpe bestyrelsens samlede ledelseskompetence gennem drøftelse af resultaterne fra det seneste år</a:t>
                      </a:r>
                    </a:p>
                    <a:p>
                      <a:endParaRPr lang="da-DK" sz="1000" dirty="0"/>
                    </a:p>
                    <a:p>
                      <a:r>
                        <a:rPr lang="da-DK" sz="1000" dirty="0"/>
                        <a:t>Bestyrelsen ser tilbage på året og vurderer sin indsats i relation til udfordringerne og den investerede tid og kompetence. Evalueringen omfatter også det enkelte bestyrelsesmedlems indsats. </a:t>
                      </a:r>
                    </a:p>
                    <a:p>
                      <a:endParaRPr lang="da-DK" sz="1000" dirty="0"/>
                    </a:p>
                    <a:p>
                      <a:r>
                        <a:rPr lang="da-DK" sz="1000" dirty="0"/>
                        <a:t>Fremgangsmåden bør fastlægges i enighed inden evalueringen. Det kan være en helt åben drøftelse, hvor alle udsagn er kendte af alle. Men det kan også foregå som en delvis anonym proces, hvor bestyrelsesformanden (eller en ekstern konsulent) tager sig af fortrolige interviews evt. kombineret med et spørgeskema. </a:t>
                      </a:r>
                    </a:p>
                    <a:p>
                      <a:endParaRPr lang="da-DK" sz="1000" dirty="0"/>
                    </a:p>
                    <a:p>
                      <a:r>
                        <a:rPr lang="da-DK" sz="1000" dirty="0"/>
                        <a:t>Der skal også tages stilling til, hvordan formandens indsats vurderes og, om direktøren skal bidrage til bestyrelsesevalueringen. </a:t>
                      </a:r>
                    </a:p>
                    <a:p>
                      <a:endParaRPr lang="da-DK" sz="1000" dirty="0"/>
                    </a:p>
                    <a:p>
                      <a:r>
                        <a:rPr lang="da-DK" sz="1000" dirty="0"/>
                        <a:t>Formanden melder ved det efterfølgende møde konklusionerne tilbage til bestyrelsen, der herefter drøfter udviklingsmulighederne. Se første kvartal.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34755"/>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Evaluering af direktøren</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grundlag for at direktøren udviser en fortsat fremragende evne til at lede institutionen og gennemføre den vedtagne strategi</a:t>
                      </a:r>
                    </a:p>
                    <a:p>
                      <a:endParaRPr lang="da-DK" sz="1000" dirty="0"/>
                    </a:p>
                    <a:p>
                      <a:r>
                        <a:rPr lang="da-DK" sz="1000" dirty="0"/>
                        <a:t>Direktørens indsats evalueres en gang årligt. Proceduren og formålet skal aftales med direktøren i god tid. Det kan f.eks. være oplægget til, at formanden holder en lederudviklingssamtale med direktøren. Eller evalueringen skal munde ud i en uformel tilbagemelding fra formanden til direktøren af, hvordan bestyrelsen har opfattet samarbejdet og direktørens resultater. </a:t>
                      </a:r>
                    </a:p>
                    <a:p>
                      <a:endParaRPr lang="da-DK" sz="1000" dirty="0"/>
                    </a:p>
                    <a:p>
                      <a:r>
                        <a:rPr lang="da-DK" sz="1000" dirty="0"/>
                        <a:t>Al evaluering er potentielt utryghedsskabende, og derfor skal rammerne og typen af tilbagemelding være klart aftalt på forhånd.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6187235"/>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r>
                        <a:rPr lang="da-DK" sz="1200" dirty="0"/>
                        <a:t>Det kommende års opgaver/årshjulet</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få overblik over det kommende års opgaver og få dem placeret i årets møderække</a:t>
                      </a:r>
                    </a:p>
                    <a:p>
                      <a:endParaRPr lang="da-DK" sz="1000" dirty="0"/>
                    </a:p>
                    <a:p>
                      <a:r>
                        <a:rPr lang="da-DK" sz="1000" dirty="0"/>
                        <a:t>Det sidste møde på året er tidspunktet for at se frem mod særlige opgaver for bestyrelsen i det kommende år. Er der længerevarende initiativer og projekter, som involverer bestyrelsen, så bør emnet tages på dagsordenen over flere møder og skrives ind i næste års årshjul.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08357"/>
                  </a:ext>
                </a:extLst>
              </a:tr>
              <a:tr h="370840">
                <a:tc vMerge="1">
                  <a:txBody>
                    <a:bodyPr/>
                    <a:lstStyle/>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Fastsættelse af møder</a:t>
                      </a:r>
                    </a:p>
                    <a:p>
                      <a:endParaRPr lang="da-DK"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få datoerne ind i bestyrelsesmedlemmernes kalendere så tidligt som muligt. </a:t>
                      </a:r>
                    </a:p>
                    <a:p>
                      <a:endParaRPr lang="da-DK" sz="1000" dirty="0"/>
                    </a:p>
                    <a:p>
                      <a:r>
                        <a:rPr lang="da-DK" sz="1000" dirty="0"/>
                        <a:t>De konkrete datoer for det kommende års møder skal fastsættes og bør senest tilrettelægges ved udgangen af året.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4640030"/>
                  </a:ext>
                </a:extLst>
              </a:tr>
            </a:tbl>
          </a:graphicData>
        </a:graphic>
      </p:graphicFrame>
      <p:sp>
        <p:nvSpPr>
          <p:cNvPr id="3" name="Pladsholder til sidefod 2">
            <a:extLst>
              <a:ext uri="{FF2B5EF4-FFF2-40B4-BE49-F238E27FC236}">
                <a16:creationId xmlns:a16="http://schemas.microsoft.com/office/drawing/2014/main" id="{5816C98E-FF7E-4A8F-B7F9-95DBCE1B2A89}"/>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D4F5D327-ACF7-40CB-8AF6-C08FF1E73847}"/>
              </a:ext>
            </a:extLst>
          </p:cNvPr>
          <p:cNvSpPr>
            <a:spLocks noGrp="1"/>
          </p:cNvSpPr>
          <p:nvPr>
            <p:ph type="sldNum" sz="quarter" idx="12"/>
          </p:nvPr>
        </p:nvSpPr>
        <p:spPr/>
        <p:txBody>
          <a:bodyPr/>
          <a:lstStyle/>
          <a:p>
            <a:fld id="{9E103E67-DEE2-4D65-9D6C-01E1A0305791}" type="slidenum">
              <a:rPr lang="da-DK" smtClean="0"/>
              <a:t>7</a:t>
            </a:fld>
            <a:endParaRPr lang="da-DK"/>
          </a:p>
        </p:txBody>
      </p:sp>
    </p:spTree>
    <p:extLst>
      <p:ext uri="{BB962C8B-B14F-4D97-AF65-F5344CB8AC3E}">
        <p14:creationId xmlns:p14="http://schemas.microsoft.com/office/powerpoint/2010/main" val="3749920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0FA228F-418D-4010-B721-C03971A3168A}"/>
              </a:ext>
            </a:extLst>
          </p:cNvPr>
          <p:cNvGraphicFramePr>
            <a:graphicFrameLocks noGrp="1"/>
          </p:cNvGraphicFramePr>
          <p:nvPr>
            <p:extLst>
              <p:ext uri="{D42A27DB-BD31-4B8C-83A1-F6EECF244321}">
                <p14:modId xmlns:p14="http://schemas.microsoft.com/office/powerpoint/2010/main" val="3356766483"/>
              </p:ext>
            </p:extLst>
          </p:nvPr>
        </p:nvGraphicFramePr>
        <p:xfrm>
          <a:off x="700505" y="559245"/>
          <a:ext cx="10400630" cy="3139440"/>
        </p:xfrm>
        <a:graphic>
          <a:graphicData uri="http://schemas.openxmlformats.org/drawingml/2006/table">
            <a:tbl>
              <a:tblPr firstRow="1" bandRow="1">
                <a:tableStyleId>{2D5ABB26-0587-4C30-8999-92F81FD0307C}</a:tableStyleId>
              </a:tblPr>
              <a:tblGrid>
                <a:gridCol w="2203292">
                  <a:extLst>
                    <a:ext uri="{9D8B030D-6E8A-4147-A177-3AD203B41FA5}">
                      <a16:colId xmlns:a16="http://schemas.microsoft.com/office/drawing/2014/main" val="4193729092"/>
                    </a:ext>
                  </a:extLst>
                </a:gridCol>
                <a:gridCol w="8197338">
                  <a:extLst>
                    <a:ext uri="{9D8B030D-6E8A-4147-A177-3AD203B41FA5}">
                      <a16:colId xmlns:a16="http://schemas.microsoft.com/office/drawing/2014/main" val="30932814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solidFill>
                            <a:srgbClr val="FF0000"/>
                          </a:solidFill>
                        </a:rPr>
                        <a:t>Dagsordenspunkter, der følger andre tidsforløb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4512493"/>
                  </a:ext>
                </a:extLst>
              </a:tr>
              <a:tr h="370840">
                <a:tc>
                  <a:txBody>
                    <a:bodyPr/>
                    <a:lstStyle/>
                    <a:p>
                      <a:r>
                        <a:rPr lang="da-DK" sz="1200" dirty="0"/>
                        <a:t>Rammeaftalen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de bedste muligheder for, at rammeaftalen bliver opfyldt samt, at den drøftes og genforhandles i god tid inden udløb</a:t>
                      </a:r>
                    </a:p>
                    <a:p>
                      <a:endParaRPr lang="da-DK" sz="1000" dirty="0"/>
                    </a:p>
                    <a:p>
                      <a:r>
                        <a:rPr lang="da-DK" sz="1000" dirty="0"/>
                        <a:t>Hvis institutionen får fast offentligt tilskud, vil en rammeaftale eller lignende regulere forholdet til</a:t>
                      </a:r>
                      <a:r>
                        <a:rPr lang="da-DK" sz="1000" baseline="0" dirty="0"/>
                        <a:t> tilskudsyderne og fastlægge en række mål og processer. </a:t>
                      </a:r>
                    </a:p>
                    <a:p>
                      <a:endParaRPr lang="da-DK" sz="1000" baseline="0" dirty="0"/>
                    </a:p>
                    <a:p>
                      <a:r>
                        <a:rPr lang="da-DK" sz="1000" baseline="0" dirty="0"/>
                        <a:t>Driftsaftalen er sammen med institutionens formål og vedtægter grundlaget for hele driften og bør følges tæt. Driftsaftalen indgås normalt for en afgrænset årrække, som bestyrelsen må være opmærksom på. </a:t>
                      </a:r>
                    </a:p>
                    <a:p>
                      <a:r>
                        <a:rPr lang="da-DK" sz="1000" baseline="0" dirty="0"/>
                        <a:t>Opfølgning, evaluering, afrapportering og genforhandling skal derfor sættes ind i bestyrelsens kalender fra starten.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3322828"/>
                  </a:ext>
                </a:extLst>
              </a:tr>
              <a:tr h="370840">
                <a:tc>
                  <a:txBody>
                    <a:bodyPr/>
                    <a:lstStyle/>
                    <a:p>
                      <a:r>
                        <a:rPr lang="da-DK" sz="1200" dirty="0"/>
                        <a:t>Politisk</a:t>
                      </a:r>
                      <a:r>
                        <a:rPr lang="da-DK" sz="1200" baseline="0" dirty="0"/>
                        <a:t> udpegede</a:t>
                      </a:r>
                      <a:r>
                        <a:rPr lang="da-DK" sz="1200" dirty="0"/>
                        <a:t> medlemmer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opnå det bedst mulige forløb omkring udpegningen af de politiske medlemmer og deres værdiskabelse i bestyrelsen</a:t>
                      </a:r>
                    </a:p>
                    <a:p>
                      <a:endParaRPr lang="da-DK" sz="1000" dirty="0"/>
                    </a:p>
                    <a:p>
                      <a:r>
                        <a:rPr lang="da-DK" sz="1000" dirty="0"/>
                        <a:t>Hvis ministeren</a:t>
                      </a:r>
                      <a:r>
                        <a:rPr lang="da-DK" sz="1000" baseline="0" dirty="0"/>
                        <a:t> eller kommunerne udpeger medlemmer, vil de som regel følge enten ministeriets udpegningscyklus eller den kommunale valgperiode. Introduktion af nye medlemmer skal derfor indarbejdes i forhold hertil.</a:t>
                      </a:r>
                    </a:p>
                    <a:p>
                      <a:endParaRPr lang="da-DK" sz="1000" baseline="0" dirty="0"/>
                    </a:p>
                    <a:p>
                      <a:r>
                        <a:rPr lang="da-DK" sz="1000" baseline="0" dirty="0"/>
                        <a:t>Henvendelse i god tid til de udpegende myndigheder med ønsker til udpegningen (f.eks. en kompetenceprofil) er en god proaktiv måde at påvirke den kommende bestyrelsessammensætning.</a:t>
                      </a:r>
                    </a:p>
                    <a:p>
                      <a:endParaRPr lang="da-DK" sz="10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0595893"/>
                  </a:ext>
                </a:extLst>
              </a:tr>
            </a:tbl>
          </a:graphicData>
        </a:graphic>
      </p:graphicFrame>
      <p:graphicFrame>
        <p:nvGraphicFramePr>
          <p:cNvPr id="3" name="Tabel 2">
            <a:extLst>
              <a:ext uri="{FF2B5EF4-FFF2-40B4-BE49-F238E27FC236}">
                <a16:creationId xmlns:a16="http://schemas.microsoft.com/office/drawing/2014/main" id="{DAF37D87-7A33-41C2-80B2-7EAAD93DD8DA}"/>
              </a:ext>
            </a:extLst>
          </p:cNvPr>
          <p:cNvGraphicFramePr>
            <a:graphicFrameLocks noGrp="1"/>
          </p:cNvGraphicFramePr>
          <p:nvPr>
            <p:extLst>
              <p:ext uri="{D42A27DB-BD31-4B8C-83A1-F6EECF244321}">
                <p14:modId xmlns:p14="http://schemas.microsoft.com/office/powerpoint/2010/main" val="4251323241"/>
              </p:ext>
            </p:extLst>
          </p:nvPr>
        </p:nvGraphicFramePr>
        <p:xfrm>
          <a:off x="651866" y="4141085"/>
          <a:ext cx="10400631" cy="2225040"/>
        </p:xfrm>
        <a:graphic>
          <a:graphicData uri="http://schemas.openxmlformats.org/drawingml/2006/table">
            <a:tbl>
              <a:tblPr firstRow="1" bandRow="1">
                <a:tableStyleId>{2D5ABB26-0587-4C30-8999-92F81FD0307C}</a:tableStyleId>
              </a:tblPr>
              <a:tblGrid>
                <a:gridCol w="2203292">
                  <a:extLst>
                    <a:ext uri="{9D8B030D-6E8A-4147-A177-3AD203B41FA5}">
                      <a16:colId xmlns:a16="http://schemas.microsoft.com/office/drawing/2014/main" val="1504557740"/>
                    </a:ext>
                  </a:extLst>
                </a:gridCol>
                <a:gridCol w="8197339">
                  <a:extLst>
                    <a:ext uri="{9D8B030D-6E8A-4147-A177-3AD203B41FA5}">
                      <a16:colId xmlns:a16="http://schemas.microsoft.com/office/drawing/2014/main" val="3317826904"/>
                    </a:ext>
                  </a:extLst>
                </a:gridCol>
              </a:tblGrid>
              <a:tr h="909732">
                <a:tc>
                  <a:txBody>
                    <a:bodyPr/>
                    <a:lstStyle/>
                    <a:p>
                      <a:r>
                        <a:rPr lang="da-DK" sz="1200" dirty="0"/>
                        <a:t>Bestyrelsens eventuelle eget møde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bestyrelsen tid til - alene og uden bestyrelsesmødernes mange tidsrøvende punkter - at drøfte udviklingen i deres samarbejde og værdiskabende ledelse</a:t>
                      </a:r>
                    </a:p>
                    <a:p>
                      <a:endParaRPr lang="da-DK" sz="1000" dirty="0"/>
                    </a:p>
                    <a:p>
                      <a:r>
                        <a:rPr lang="da-DK" sz="1000" dirty="0"/>
                        <a:t>Nogle bestyrelser drøfter deres</a:t>
                      </a:r>
                      <a:r>
                        <a:rPr lang="da-DK" sz="1000" baseline="0" dirty="0"/>
                        <a:t> arbejde og samarbejde i et lukket rum og uden direktørens medvirken. Det kan ske på et årligt møde, inden der peges på nye bestyrelsesmedlemmer, eller f.eks. det sidste kvarter af hvert bestyrelsesmøde.</a:t>
                      </a:r>
                    </a:p>
                    <a:p>
                      <a:r>
                        <a:rPr lang="da-DK" sz="1000" baseline="0" dirty="0"/>
                        <a:t>Emnerne kan f.eks. være: </a:t>
                      </a:r>
                    </a:p>
                    <a:p>
                      <a:r>
                        <a:rPr lang="da-DK" sz="1000" baseline="0" dirty="0"/>
                        <a:t>Hvordan fungerer vores samarbejdsform?</a:t>
                      </a:r>
                    </a:p>
                    <a:p>
                      <a:r>
                        <a:rPr lang="da-DK" sz="1000" baseline="0" dirty="0"/>
                        <a:t>Er mødeformen tilfredsstillende?</a:t>
                      </a:r>
                    </a:p>
                    <a:p>
                      <a:r>
                        <a:rPr lang="da-DK" sz="1000" baseline="0" dirty="0"/>
                        <a:t>Er arbejdsfordelingen rigtig?</a:t>
                      </a:r>
                    </a:p>
                    <a:p>
                      <a:r>
                        <a:rPr lang="da-DK" sz="1000" baseline="0" dirty="0"/>
                        <a:t>Kan vi skabe mere synergi og energi?</a:t>
                      </a:r>
                    </a:p>
                    <a:p>
                      <a:r>
                        <a:rPr lang="da-DK" sz="1000" baseline="0" dirty="0"/>
                        <a:t>Har vi de rigtige emner på dagsordenen til bestyrelsesmøderne? Er vores fokus rigtigt?</a:t>
                      </a:r>
                    </a:p>
                    <a:p>
                      <a:r>
                        <a:rPr lang="da-DK" sz="1000" baseline="0" dirty="0"/>
                        <a:t>Er vores indsats værdiskabende i tilstrækkelig grad?</a:t>
                      </a:r>
                    </a:p>
                    <a:p>
                      <a:r>
                        <a:rPr lang="da-DK" sz="1000" baseline="0" dirty="0"/>
                        <a:t>Har vi de rigtige kompetencer?</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5942027"/>
                  </a:ext>
                </a:extLst>
              </a:tr>
            </a:tbl>
          </a:graphicData>
        </a:graphic>
      </p:graphicFrame>
      <p:sp>
        <p:nvSpPr>
          <p:cNvPr id="4" name="Pladsholder til sidefod 3">
            <a:extLst>
              <a:ext uri="{FF2B5EF4-FFF2-40B4-BE49-F238E27FC236}">
                <a16:creationId xmlns:a16="http://schemas.microsoft.com/office/drawing/2014/main" id="{BAF89A0D-D1EE-455F-9288-0C65544D303C}"/>
              </a:ext>
            </a:extLst>
          </p:cNvPr>
          <p:cNvSpPr>
            <a:spLocks noGrp="1"/>
          </p:cNvSpPr>
          <p:nvPr>
            <p:ph type="ftr" sz="quarter" idx="11"/>
          </p:nvPr>
        </p:nvSpPr>
        <p:spPr/>
        <p:txBody>
          <a:bodyPr/>
          <a:lstStyle/>
          <a:p>
            <a:r>
              <a:rPr lang="da-DK"/>
              <a:t>Årshjulet. Foreningen af Danske Kulturbestyrelser</a:t>
            </a:r>
          </a:p>
        </p:txBody>
      </p:sp>
      <p:sp>
        <p:nvSpPr>
          <p:cNvPr id="5" name="Pladsholder til slidenummer 4">
            <a:extLst>
              <a:ext uri="{FF2B5EF4-FFF2-40B4-BE49-F238E27FC236}">
                <a16:creationId xmlns:a16="http://schemas.microsoft.com/office/drawing/2014/main" id="{F2DC741A-DC3F-4091-B39D-CDEFA88B043D}"/>
              </a:ext>
            </a:extLst>
          </p:cNvPr>
          <p:cNvSpPr>
            <a:spLocks noGrp="1"/>
          </p:cNvSpPr>
          <p:nvPr>
            <p:ph type="sldNum" sz="quarter" idx="12"/>
          </p:nvPr>
        </p:nvSpPr>
        <p:spPr/>
        <p:txBody>
          <a:bodyPr/>
          <a:lstStyle/>
          <a:p>
            <a:fld id="{9E103E67-DEE2-4D65-9D6C-01E1A0305791}" type="slidenum">
              <a:rPr lang="da-DK" smtClean="0"/>
              <a:t>8</a:t>
            </a:fld>
            <a:endParaRPr lang="da-DK"/>
          </a:p>
        </p:txBody>
      </p:sp>
    </p:spTree>
    <p:extLst>
      <p:ext uri="{BB962C8B-B14F-4D97-AF65-F5344CB8AC3E}">
        <p14:creationId xmlns:p14="http://schemas.microsoft.com/office/powerpoint/2010/main" val="187606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a:extLst>
              <a:ext uri="{FF2B5EF4-FFF2-40B4-BE49-F238E27FC236}">
                <a16:creationId xmlns:a16="http://schemas.microsoft.com/office/drawing/2014/main" id="{047910D0-A57C-4C6C-830A-98081D9C3ABE}"/>
              </a:ext>
            </a:extLst>
          </p:cNvPr>
          <p:cNvSpPr>
            <a:spLocks noGrp="1"/>
          </p:cNvSpPr>
          <p:nvPr>
            <p:ph type="ftr" sz="quarter" idx="11"/>
          </p:nvPr>
        </p:nvSpPr>
        <p:spPr/>
        <p:txBody>
          <a:bodyPr/>
          <a:lstStyle/>
          <a:p>
            <a:r>
              <a:rPr lang="da-DK"/>
              <a:t>Årshjulet. Foreningen af Danske Kulturbestyrelser</a:t>
            </a:r>
          </a:p>
        </p:txBody>
      </p:sp>
      <p:sp>
        <p:nvSpPr>
          <p:cNvPr id="4" name="Pladsholder til slidenummer 3">
            <a:extLst>
              <a:ext uri="{FF2B5EF4-FFF2-40B4-BE49-F238E27FC236}">
                <a16:creationId xmlns:a16="http://schemas.microsoft.com/office/drawing/2014/main" id="{91E7064D-BFB9-4245-B445-B78DC1D92496}"/>
              </a:ext>
            </a:extLst>
          </p:cNvPr>
          <p:cNvSpPr>
            <a:spLocks noGrp="1"/>
          </p:cNvSpPr>
          <p:nvPr>
            <p:ph type="sldNum" sz="quarter" idx="12"/>
          </p:nvPr>
        </p:nvSpPr>
        <p:spPr/>
        <p:txBody>
          <a:bodyPr/>
          <a:lstStyle/>
          <a:p>
            <a:fld id="{9E103E67-DEE2-4D65-9D6C-01E1A0305791}" type="slidenum">
              <a:rPr lang="da-DK" smtClean="0"/>
              <a:t>9</a:t>
            </a:fld>
            <a:endParaRPr lang="da-DK"/>
          </a:p>
        </p:txBody>
      </p:sp>
      <p:graphicFrame>
        <p:nvGraphicFramePr>
          <p:cNvPr id="5" name="Tabel 4">
            <a:extLst>
              <a:ext uri="{FF2B5EF4-FFF2-40B4-BE49-F238E27FC236}">
                <a16:creationId xmlns:a16="http://schemas.microsoft.com/office/drawing/2014/main" id="{F1E5AAF3-48A5-40AA-9C19-082152F885D3}"/>
              </a:ext>
            </a:extLst>
          </p:cNvPr>
          <p:cNvGraphicFramePr>
            <a:graphicFrameLocks noGrp="1"/>
          </p:cNvGraphicFramePr>
          <p:nvPr>
            <p:extLst>
              <p:ext uri="{D42A27DB-BD31-4B8C-83A1-F6EECF244321}">
                <p14:modId xmlns:p14="http://schemas.microsoft.com/office/powerpoint/2010/main" val="967137152"/>
              </p:ext>
            </p:extLst>
          </p:nvPr>
        </p:nvGraphicFramePr>
        <p:xfrm>
          <a:off x="700391" y="556672"/>
          <a:ext cx="10448872" cy="5699760"/>
        </p:xfrm>
        <a:graphic>
          <a:graphicData uri="http://schemas.openxmlformats.org/drawingml/2006/table">
            <a:tbl>
              <a:tblPr firstRow="1" bandRow="1">
                <a:tableStyleId>{2D5ABB26-0587-4C30-8999-92F81FD0307C}</a:tableStyleId>
              </a:tblPr>
              <a:tblGrid>
                <a:gridCol w="1898345">
                  <a:extLst>
                    <a:ext uri="{9D8B030D-6E8A-4147-A177-3AD203B41FA5}">
                      <a16:colId xmlns:a16="http://schemas.microsoft.com/office/drawing/2014/main" val="364801917"/>
                    </a:ext>
                  </a:extLst>
                </a:gridCol>
                <a:gridCol w="8550527">
                  <a:extLst>
                    <a:ext uri="{9D8B030D-6E8A-4147-A177-3AD203B41FA5}">
                      <a16:colId xmlns:a16="http://schemas.microsoft.com/office/drawing/2014/main" val="3038850000"/>
                    </a:ext>
                  </a:extLst>
                </a:gridCol>
              </a:tblGrid>
              <a:tr h="729305">
                <a:tc>
                  <a:txBody>
                    <a:bodyPr/>
                    <a:lstStyle/>
                    <a:p>
                      <a:r>
                        <a:rPr lang="da-DK" sz="1400" dirty="0">
                          <a:solidFill>
                            <a:srgbClr val="FF0000"/>
                          </a:solidFill>
                        </a:rPr>
                        <a:t>Huskeliste</a:t>
                      </a:r>
                    </a:p>
                    <a:p>
                      <a:r>
                        <a:rPr lang="da-DK" sz="1400" dirty="0">
                          <a:solidFill>
                            <a:srgbClr val="FF0000"/>
                          </a:solidFill>
                        </a:rPr>
                        <a:t>E</a:t>
                      </a:r>
                      <a:r>
                        <a:rPr lang="da-DK" sz="1400">
                          <a:solidFill>
                            <a:srgbClr val="FF0000"/>
                          </a:solidFill>
                        </a:rPr>
                        <a:t>mner</a:t>
                      </a:r>
                      <a:r>
                        <a:rPr lang="da-DK" sz="1400" dirty="0">
                          <a:solidFill>
                            <a:srgbClr val="FF0000"/>
                          </a:solidFill>
                        </a:rPr>
                        <a:t>, der tages op med mellemrum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400" dirty="0"/>
                        <a:t>Forklaring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501516"/>
                  </a:ext>
                </a:extLst>
              </a:tr>
              <a:tr h="850856">
                <a:tc>
                  <a:txBody>
                    <a:bodyPr/>
                    <a:lstStyle/>
                    <a:p>
                      <a:r>
                        <a:rPr lang="da-DK" sz="1200" dirty="0"/>
                        <a:t>Kasse- og regnskabsregulativ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gennemgå kasse- og regnskabsregulativet for at opnå en så sikker og transparent økonomisk administration som muligt</a:t>
                      </a:r>
                    </a:p>
                    <a:p>
                      <a:endParaRPr lang="da-DK" sz="1000" dirty="0"/>
                    </a:p>
                    <a:p>
                      <a:r>
                        <a:rPr lang="da-DK" sz="1000" dirty="0"/>
                        <a:t>Kasse- og regnskabsregulativet fastsætter de interne kontroller, så der sikres en størst mulig sikkerhed for en korrekt bilagsbehandling, betalingshåndtering og bogføring. Regulativet bør tages op en gang i mellem sammen med revisor for at vurdere, om det lever op til tidens standarder – institutionens behov og  størrelse taget i betragtning.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0355380"/>
                  </a:ext>
                </a:extLst>
              </a:tr>
              <a:tr h="698917">
                <a:tc>
                  <a:txBody>
                    <a:bodyPr/>
                    <a:lstStyle/>
                    <a:p>
                      <a:r>
                        <a:rPr lang="da-DK" sz="1200" dirty="0"/>
                        <a:t>Oplysningerne om bestyrelsen på hjemmesiden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kommunikere informationer om bestyrelsen til omverdenen</a:t>
                      </a:r>
                    </a:p>
                    <a:p>
                      <a:endParaRPr lang="da-DK" sz="1000" dirty="0"/>
                    </a:p>
                    <a:p>
                      <a:r>
                        <a:rPr lang="da-DK" sz="1000" dirty="0"/>
                        <a:t>Vi anbefaler, at man i hvert fald angiver bestyrelsesmedlemmets navn og mailadresse, om det er et generalforsamlingsvalgt eller bestyrelsesudpeget medlem og, hvilke kompetencer medlemmet har i relation til bestyrelsesarbejdet.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7840819"/>
                  </a:ext>
                </a:extLst>
              </a:tr>
              <a:tr h="698917">
                <a:tc>
                  <a:txBody>
                    <a:bodyPr/>
                    <a:lstStyle/>
                    <a:p>
                      <a:r>
                        <a:rPr lang="da-DK" sz="1200" dirty="0"/>
                        <a:t>Bestyrelsesansvar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bestyrelsens ansvar og opgaver er kendt og aftalt</a:t>
                      </a:r>
                    </a:p>
                    <a:p>
                      <a:endParaRPr lang="da-DK" sz="1000" dirty="0"/>
                    </a:p>
                    <a:p>
                      <a:r>
                        <a:rPr lang="da-DK" sz="1000" dirty="0"/>
                        <a:t>Vi anbefaler, at bestyrelsen hvert eller hvert andet år tager bestyrelsens ansvar og opgaver op til overvejelse. Er der nye regler for bestyrelsesansvar? Har institutionens strategiske retning medført nye opgaver for bestyrelsen? Skal nye bestyrelsesinitiativer sættes i gang? Er der brug for nye bestyrelsesudvalg?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7060300"/>
                  </a:ext>
                </a:extLst>
              </a:tr>
              <a:tr h="1002794">
                <a:tc>
                  <a:txBody>
                    <a:bodyPr/>
                    <a:lstStyle/>
                    <a:p>
                      <a:r>
                        <a:rPr lang="da-DK" sz="1200" dirty="0"/>
                        <a:t>Arbejdsdelingen mellem direktør og bestyrelse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sikre en forventningsafstemning mellem bestyrelse og direktør om arbejdsopgaverne og om direktørens ledelsesrum</a:t>
                      </a:r>
                    </a:p>
                    <a:p>
                      <a:endParaRPr lang="da-DK" sz="1000" dirty="0"/>
                    </a:p>
                    <a:p>
                      <a:r>
                        <a:rPr lang="da-DK" sz="1000" dirty="0"/>
                        <a:t>Arbejdsdelingen, som er en delegering magt til direktøren, bør drøftes en gang i mellem. Den kan måske gøres mere hensigtsmæssig og effektiv. Uklare snitflader skal måske trækkes tydeligere op. Bestyrelsen bør også minde sig om dens indhold, så de ikke utilsigtet kommer til at overskride direktørens ledelsesrum i beslutningerne. Arbejdsdelingen kan med fordel indsættes som afsnit i forretningsordenen.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3362235"/>
                  </a:ext>
                </a:extLst>
              </a:tr>
              <a:tr h="1002794">
                <a:tc>
                  <a:txBody>
                    <a:bodyPr/>
                    <a:lstStyle/>
                    <a:p>
                      <a:r>
                        <a:rPr lang="da-DK" sz="1200" dirty="0"/>
                        <a:t>Forretningsmodellen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opnå de bedst mulige indtægter og publikumsforøgelse under hensyntagen til institutionens formål</a:t>
                      </a:r>
                    </a:p>
                    <a:p>
                      <a:endParaRPr lang="da-DK" sz="1000" dirty="0"/>
                    </a:p>
                    <a:p>
                      <a:r>
                        <a:rPr lang="da-DK" sz="1000" dirty="0"/>
                        <a:t>Forretningsmodellen for en kulturinstitution angiver, hvilke aktiver, institutionen har og, hvilke relationer til indtægtsgivende interessenter institutionen arbejder med. Under hurtig teknologisk og smagsmæssig udvikling vil der regelmæssigt være behov for at se, om man under hensyntagen til institutionens overordnede mål opnår de bedst mulige indtægter til fordel opnåelse af de samme overordnede mål. </a:t>
                      </a:r>
                    </a:p>
                    <a:p>
                      <a:endParaRPr lang="da-DK"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0376182"/>
                  </a:ext>
                </a:extLst>
              </a:tr>
              <a:tr h="698917">
                <a:tc>
                  <a:txBody>
                    <a:bodyPr/>
                    <a:lstStyle/>
                    <a:p>
                      <a:r>
                        <a:rPr lang="da-DK" sz="1200" dirty="0"/>
                        <a:t>Personalepolitikken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1000" b="1" dirty="0"/>
                        <a:t>Formål: At give bestyrelsen indsigt i ledelsesprincipper, arbejdsmiljømålinger og trivsel i institutionen</a:t>
                      </a:r>
                    </a:p>
                    <a:p>
                      <a:endParaRPr lang="da-DK" sz="1000" dirty="0"/>
                    </a:p>
                    <a:p>
                      <a:r>
                        <a:rPr lang="da-DK" sz="1000" dirty="0"/>
                        <a:t>Bestyrelser bliver i stigende grad draget til ansvar i offentligheden, hvis de ikke løfter dette ansvar. Det hører til en bestyrelses forpligtelser at sikre, at relationen mellem ledelse og medarbejdere er frugtbar og, at et godt arbejdsmiljø præger institutionen.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832862"/>
                  </a:ext>
                </a:extLst>
              </a:tr>
            </a:tbl>
          </a:graphicData>
        </a:graphic>
      </p:graphicFrame>
    </p:spTree>
    <p:extLst>
      <p:ext uri="{BB962C8B-B14F-4D97-AF65-F5344CB8AC3E}">
        <p14:creationId xmlns:p14="http://schemas.microsoft.com/office/powerpoint/2010/main" val="11978920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3&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26&quot;&gt;&lt;property id=&quot;20148&quot; value=&quot;5&quot;/&gt;&lt;property id=&quot;20300&quot; value=&quot;Slide 4&quot;/&gt;&lt;property id=&quot;20307&quot; value=&quot;258&quot;/&gt;&lt;/object&gt;&lt;object type=&quot;3&quot; unique_id=&quot;10027&quot;&gt;&lt;property id=&quot;20148&quot; value=&quot;5&quot;/&gt;&lt;property id=&quot;20300&quot; value=&quot;Slide 5&quot;/&gt;&lt;property id=&quot;20307&quot; value=&quot;259&quot;/&gt;&lt;/object&gt;&lt;object type=&quot;3&quot; unique_id=&quot;10028&quot;&gt;&lt;property id=&quot;20148&quot; value=&quot;5&quot;/&gt;&lt;property id=&quot;20300&quot; value=&quot;Slide 6&quot;/&gt;&lt;property id=&quot;20307&quot; value=&quot;260&quot;/&gt;&lt;/object&gt;&lt;object type=&quot;3&quot; unique_id=&quot;10029&quot;&gt;&lt;property id=&quot;20148&quot; value=&quot;5&quot;/&gt;&lt;property id=&quot;20300&quot; value=&quot;Slide 1 - &amp;quot;Årshjulet for den selvejende institution&amp;quot;&quot;/&gt;&lt;property id=&quot;20307&quot; value=&quot;264&quot;/&gt;&lt;/object&gt;&lt;object type=&quot;3&quot; unique_id=&quot;10030&quot;&gt;&lt;property id=&quot;20148&quot; value=&quot;5&quot;/&gt;&lt;property id=&quot;20300&quot; value=&quot;Slide 7&quot;/&gt;&lt;property id=&quot;20307&quot; value=&quot;263&quot;/&gt;&lt;/object&gt;&lt;object type=&quot;3&quot; unique_id=&quot;10031&quot;&gt;&lt;property id=&quot;20148&quot; value=&quot;5&quot;/&gt;&lt;property id=&quot;20300&quot; value=&quot;Slide 8&quot;/&gt;&lt;property id=&quot;20307&quot; value=&quot;261&quot;/&gt;&lt;/object&gt;&lt;object type=&quot;3&quot; unique_id=&quot;10032&quot;&gt;&lt;property id=&quot;20148&quot; value=&quot;5&quot;/&gt;&lt;property id=&quot;20300&quot; value=&quot;Slide 9&quot;/&gt;&lt;property id=&quot;20307&quot; value=&quot;262&quot;/&gt;&lt;/object&gt;&lt;object type=&quot;3&quot; unique_id=&quot;10033&quot;&gt;&lt;property id=&quot;20148&quot; value=&quot;5&quot;/&gt;&lt;property id=&quot;20300&quot; value=&quot;Slide 10&quot;/&gt;&lt;property id=&quot;20307&quot; value=&quot;265&quot;/&gt;&lt;/object&gt;&lt;/object&gt;&lt;/object&gt;&lt;/database&gt;"/>
  <p:tag name="SECTOMILLISECCONVERTED" val="1"/>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3482</Words>
  <Application>Microsoft Office PowerPoint</Application>
  <PresentationFormat>Widescreen</PresentationFormat>
  <Paragraphs>276</Paragraphs>
  <Slides>10</Slides>
  <Notes>2</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10</vt:i4>
      </vt:variant>
    </vt:vector>
  </HeadingPairs>
  <TitlesOfParts>
    <vt:vector size="14" baseType="lpstr">
      <vt:lpstr>Arial</vt:lpstr>
      <vt:lpstr>Calibri</vt:lpstr>
      <vt:lpstr>Calibri Light</vt:lpstr>
      <vt:lpstr>Office-tema</vt:lpstr>
      <vt:lpstr>Årshjulet for den selvejende institution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Jens Nielsen</dc:creator>
  <cp:lastModifiedBy>Jens Nielsen</cp:lastModifiedBy>
  <cp:revision>92</cp:revision>
  <cp:lastPrinted>2019-04-25T06:29:35Z</cp:lastPrinted>
  <dcterms:created xsi:type="dcterms:W3CDTF">2019-04-15T12:04:38Z</dcterms:created>
  <dcterms:modified xsi:type="dcterms:W3CDTF">2019-05-13T09:41:57Z</dcterms:modified>
</cp:coreProperties>
</file>